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6"/>
  </p:notesMasterIdLst>
  <p:sldIdLst>
    <p:sldId id="256" r:id="rId3"/>
    <p:sldId id="257" r:id="rId4"/>
    <p:sldId id="258" r:id="rId5"/>
    <p:sldId id="275" r:id="rId6"/>
    <p:sldId id="280" r:id="rId7"/>
    <p:sldId id="291" r:id="rId8"/>
    <p:sldId id="260" r:id="rId9"/>
    <p:sldId id="279" r:id="rId10"/>
    <p:sldId id="259" r:id="rId11"/>
    <p:sldId id="292" r:id="rId12"/>
    <p:sldId id="276" r:id="rId13"/>
    <p:sldId id="282" r:id="rId14"/>
    <p:sldId id="283" r:id="rId15"/>
    <p:sldId id="284" r:id="rId16"/>
    <p:sldId id="287" r:id="rId17"/>
    <p:sldId id="278" r:id="rId18"/>
    <p:sldId id="297" r:id="rId19"/>
    <p:sldId id="277" r:id="rId20"/>
    <p:sldId id="288" r:id="rId21"/>
    <p:sldId id="298" r:id="rId22"/>
    <p:sldId id="274" r:id="rId23"/>
    <p:sldId id="295" r:id="rId24"/>
    <p:sldId id="305" r:id="rId25"/>
    <p:sldId id="307" r:id="rId26"/>
    <p:sldId id="308" r:id="rId27"/>
    <p:sldId id="306" r:id="rId28"/>
    <p:sldId id="293" r:id="rId29"/>
    <p:sldId id="294" r:id="rId30"/>
    <p:sldId id="296" r:id="rId31"/>
    <p:sldId id="266" r:id="rId32"/>
    <p:sldId id="265" r:id="rId33"/>
    <p:sldId id="268" r:id="rId34"/>
    <p:sldId id="267" r:id="rId35"/>
    <p:sldId id="299" r:id="rId36"/>
    <p:sldId id="300" r:id="rId37"/>
    <p:sldId id="301" r:id="rId38"/>
    <p:sldId id="302" r:id="rId39"/>
    <p:sldId id="303" r:id="rId40"/>
    <p:sldId id="269" r:id="rId41"/>
    <p:sldId id="271" r:id="rId42"/>
    <p:sldId id="272" r:id="rId43"/>
    <p:sldId id="285" r:id="rId44"/>
    <p:sldId id="273" r:id="rId45"/>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660"/>
  </p:normalViewPr>
  <p:slideViewPr>
    <p:cSldViewPr snapToGrid="0">
      <p:cViewPr varScale="1">
        <p:scale>
          <a:sx n="93" d="100"/>
          <a:sy n="93" d="100"/>
        </p:scale>
        <p:origin x="8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2F607-BF1D-443E-BEDB-C3C3A54C9D00}" type="datetimeFigureOut">
              <a:rPr lang="es-CO" smtClean="0"/>
              <a:t>31/05/2016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97E24-C5BB-42AA-BBBB-489E8101DEEA}" type="slidenum">
              <a:rPr lang="es-CO" smtClean="0"/>
              <a:t>‹Nº›</a:t>
            </a:fld>
            <a:endParaRPr lang="es-CO"/>
          </a:p>
        </p:txBody>
      </p:sp>
    </p:spTree>
    <p:extLst>
      <p:ext uri="{BB962C8B-B14F-4D97-AF65-F5344CB8AC3E}">
        <p14:creationId xmlns:p14="http://schemas.microsoft.com/office/powerpoint/2010/main" val="584717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8FB97E24-C5BB-42AA-BBBB-489E8101DEEA}" type="slidenum">
              <a:rPr lang="es-CO" smtClean="0"/>
              <a:t>37</a:t>
            </a:fld>
            <a:endParaRPr lang="es-CO"/>
          </a:p>
        </p:txBody>
      </p:sp>
    </p:spTree>
    <p:extLst>
      <p:ext uri="{BB962C8B-B14F-4D97-AF65-F5344CB8AC3E}">
        <p14:creationId xmlns:p14="http://schemas.microsoft.com/office/powerpoint/2010/main" val="214875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30"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31"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33"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34"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35" name="Imagen 34"/>
          <p:cNvPicPr/>
          <p:nvPr/>
        </p:nvPicPr>
        <p:blipFill>
          <a:blip r:embed="rId2"/>
          <a:stretch>
            <a:fillRect/>
          </a:stretch>
        </p:blipFill>
        <p:spPr>
          <a:xfrm>
            <a:off x="2430720" y="1152000"/>
            <a:ext cx="4281480" cy="3416040"/>
          </a:xfrm>
          <a:prstGeom prst="rect">
            <a:avLst/>
          </a:prstGeom>
          <a:ln>
            <a:noFill/>
          </a:ln>
        </p:spPr>
      </p:pic>
      <p:pic>
        <p:nvPicPr>
          <p:cNvPr id="36" name="Imagen 35"/>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1"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3"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5"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46"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0"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1"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52"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4"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55"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56"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0"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2"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63"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5"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66"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7"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68"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70"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71"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72" name="Imagen 71"/>
          <p:cNvPicPr/>
          <p:nvPr/>
        </p:nvPicPr>
        <p:blipFill>
          <a:blip r:embed="rId2"/>
          <a:stretch>
            <a:fillRect/>
          </a:stretch>
        </p:blipFill>
        <p:spPr>
          <a:xfrm>
            <a:off x="2430720" y="1152000"/>
            <a:ext cx="4281480" cy="3416040"/>
          </a:xfrm>
          <a:prstGeom prst="rect">
            <a:avLst/>
          </a:prstGeom>
          <a:ln>
            <a:noFill/>
          </a:ln>
        </p:spPr>
      </p:pic>
      <p:pic>
        <p:nvPicPr>
          <p:cNvPr id="73" name="Imagen 72"/>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14"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15"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tIns="91440" bIns="91440" anchor="b"/>
          <a:lstStyle/>
          <a:p>
            <a:r>
              <a:rPr lang="es-MX" sz="5200">
                <a:latin typeface="Arial"/>
              </a:rPr>
              <a:t>Pulse para editar el formato del texto de título</a:t>
            </a:r>
            <a:endParaRPr/>
          </a:p>
        </p:txBody>
      </p:sp>
      <p:sp>
        <p:nvSpPr>
          <p:cNvPr id="4" name="PlaceHolder 2"/>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424602E7-D22E-4327-A13F-475FCC681508}" type="slidenum">
              <a:rPr lang="es-MX" sz="1400">
                <a:solidFill>
                  <a:srgbClr val="000000"/>
                </a:solidFill>
                <a:latin typeface="Arial"/>
                <a:ea typeface="Arial"/>
              </a:rPr>
              <a:t>‹Nº›</a:t>
            </a:fld>
            <a:endParaRPr/>
          </a:p>
        </p:txBody>
      </p:sp>
      <p:sp>
        <p:nvSpPr>
          <p:cNvPr id="2" name="PlaceHolder 3"/>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s-MX" sz="1400">
                <a:latin typeface="Arial"/>
              </a:rPr>
              <a:t>Pulse para editar el formato de esquema del texto</a:t>
            </a:r>
            <a:endParaRPr/>
          </a:p>
          <a:p>
            <a:pPr lvl="1">
              <a:buSzPct val="75000"/>
              <a:buFont typeface="StarSymbol"/>
              <a:buChar char=""/>
            </a:pPr>
            <a:r>
              <a:rPr lang="es-MX" sz="1400">
                <a:latin typeface="Arial"/>
              </a:rPr>
              <a:t>Segundo nivel del esquema</a:t>
            </a:r>
            <a:endParaRPr/>
          </a:p>
          <a:p>
            <a:pPr lvl="2">
              <a:buSzPct val="45000"/>
              <a:buFont typeface="StarSymbol"/>
              <a:buChar char=""/>
            </a:pPr>
            <a:r>
              <a:rPr lang="es-MX" sz="1400">
                <a:latin typeface="Arial"/>
              </a:rPr>
              <a:t>Tercer nivel del esquema</a:t>
            </a:r>
            <a:endParaRPr/>
          </a:p>
          <a:p>
            <a:pPr lvl="3">
              <a:buSzPct val="75000"/>
              <a:buFont typeface="StarSymbol"/>
              <a:buChar char=""/>
            </a:pPr>
            <a:r>
              <a:rPr lang="es-MX" sz="1400">
                <a:latin typeface="Arial"/>
              </a:rPr>
              <a:t>Cuarto nivel del esquema</a:t>
            </a:r>
            <a:endParaRPr/>
          </a:p>
          <a:p>
            <a:pPr lvl="4">
              <a:buSzPct val="45000"/>
              <a:buFont typeface="StarSymbol"/>
              <a:buChar char=""/>
            </a:pPr>
            <a:r>
              <a:rPr lang="es-MX" sz="2000">
                <a:latin typeface="Arial"/>
              </a:rPr>
              <a:t>Quinto nivel del esquema</a:t>
            </a:r>
            <a:endParaRPr/>
          </a:p>
          <a:p>
            <a:pPr lvl="5">
              <a:buSzPct val="45000"/>
              <a:buFont typeface="StarSymbol"/>
              <a:buChar char=""/>
            </a:pPr>
            <a:r>
              <a:rPr lang="es-MX" sz="2000">
                <a:latin typeface="Arial"/>
              </a:rPr>
              <a:t>Sexto nivel del esquema</a:t>
            </a:r>
            <a:endParaRPr/>
          </a:p>
          <a:p>
            <a:pPr lvl="6">
              <a:buSzPct val="45000"/>
              <a:buFont typeface="StarSymbol"/>
              <a:buChar char=""/>
            </a:pPr>
            <a:r>
              <a:rPr lang="es-MX" sz="2000">
                <a:latin typeface="Arial"/>
              </a:rPr>
              <a:t>Séptimo nivel del esquema</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444960"/>
            <a:ext cx="8520120" cy="572400"/>
          </a:xfrm>
          <a:prstGeom prst="rect">
            <a:avLst/>
          </a:prstGeom>
        </p:spPr>
        <p:txBody>
          <a:bodyPr tIns="91440" bIns="91440"/>
          <a:lstStyle/>
          <a:p>
            <a:r>
              <a:rPr lang="es-MX" sz="2800">
                <a:latin typeface="Arial"/>
              </a:rPr>
              <a:t>Pulse para editar el formato del texto de título</a:t>
            </a:r>
            <a:endParaRPr/>
          </a:p>
        </p:txBody>
      </p:sp>
      <p:sp>
        <p:nvSpPr>
          <p:cNvPr id="38" name="PlaceHolder 2"/>
          <p:cNvSpPr>
            <a:spLocks noGrp="1"/>
          </p:cNvSpPr>
          <p:nvPr>
            <p:ph type="body"/>
          </p:nvPr>
        </p:nvSpPr>
        <p:spPr>
          <a:xfrm>
            <a:off x="311760" y="1152360"/>
            <a:ext cx="8520120" cy="3416040"/>
          </a:xfrm>
          <a:prstGeom prst="rect">
            <a:avLst/>
          </a:prstGeom>
        </p:spPr>
        <p:txBody>
          <a:bodyPr tIns="91440" bIns="91440"/>
          <a:lstStyle/>
          <a:p>
            <a:pPr>
              <a:buSzPct val="45000"/>
              <a:buFont typeface="StarSymbol"/>
              <a:buChar char=""/>
            </a:pPr>
            <a:r>
              <a:rPr lang="es-MX">
                <a:latin typeface="Arial"/>
              </a:rPr>
              <a:t>Pulse para editar el formato de esquema del texto</a:t>
            </a:r>
            <a:endParaRPr/>
          </a:p>
          <a:p>
            <a:pPr lvl="1">
              <a:buSzPct val="75000"/>
              <a:buFont typeface="StarSymbol"/>
              <a:buChar char=""/>
            </a:pPr>
            <a:r>
              <a:rPr lang="es-MX">
                <a:latin typeface="Arial"/>
              </a:rPr>
              <a:t>Segundo nivel del esquema</a:t>
            </a:r>
            <a:endParaRPr/>
          </a:p>
          <a:p>
            <a:pPr lvl="2">
              <a:buSzPct val="45000"/>
              <a:buFont typeface="StarSymbol"/>
              <a:buChar char=""/>
            </a:pPr>
            <a:r>
              <a:rPr lang="es-MX">
                <a:latin typeface="Arial"/>
              </a:rPr>
              <a:t>Tercer nivel del esquema</a:t>
            </a:r>
            <a:endParaRPr/>
          </a:p>
          <a:p>
            <a:pPr lvl="3">
              <a:buSzPct val="75000"/>
              <a:buFont typeface="StarSymbol"/>
              <a:buChar char=""/>
            </a:pPr>
            <a:r>
              <a:rPr lang="es-MX">
                <a:latin typeface="Arial"/>
              </a:rPr>
              <a:t>Cuarto nivel del esquema</a:t>
            </a:r>
            <a:endParaRPr/>
          </a:p>
          <a:p>
            <a:pPr lvl="4">
              <a:buSzPct val="45000"/>
              <a:buFont typeface="StarSymbol"/>
              <a:buChar char=""/>
            </a:pPr>
            <a:r>
              <a:rPr lang="es-MX">
                <a:latin typeface="Arial"/>
              </a:rPr>
              <a:t>Quinto nivel del esquema</a:t>
            </a:r>
            <a:endParaRPr/>
          </a:p>
          <a:p>
            <a:pPr lvl="5">
              <a:buSzPct val="45000"/>
              <a:buFont typeface="StarSymbol"/>
              <a:buChar char=""/>
            </a:pPr>
            <a:r>
              <a:rPr lang="es-MX">
                <a:latin typeface="Arial"/>
              </a:rPr>
              <a:t>Sexto nivel del esquema</a:t>
            </a:r>
            <a:endParaRPr/>
          </a:p>
          <a:p>
            <a:pPr lvl="6">
              <a:buSzPct val="45000"/>
              <a:buFont typeface="StarSymbol"/>
              <a:buChar char=""/>
            </a:pPr>
            <a:r>
              <a:rPr lang="es-MX">
                <a:latin typeface="Arial"/>
              </a:rPr>
              <a:t>Séptimo nivel del esquema</a:t>
            </a:r>
            <a:endParaRPr/>
          </a:p>
        </p:txBody>
      </p:sp>
      <p:sp>
        <p:nvSpPr>
          <p:cNvPr id="39" name="PlaceHolder 3"/>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E0A603A4-ADD4-4F47-A691-2756242A7976}" type="slidenum">
              <a:rPr lang="es-MX" sz="1400">
                <a:solidFill>
                  <a:srgbClr val="000000"/>
                </a:solidFill>
                <a:latin typeface="Arial"/>
                <a:ea typeface="Arial"/>
              </a:rPr>
              <a:t>‹Nº›</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8.gif"/></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3.png"/><Relationship Id="rId7"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42.png"/><Relationship Id="rId10"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50.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580.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62.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68.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4.png"/><Relationship Id="rId10" Type="http://schemas.openxmlformats.org/officeDocument/2006/relationships/image" Target="../media/image73.png"/><Relationship Id="rId4" Type="http://schemas.openxmlformats.org/officeDocument/2006/relationships/image" Target="../media/image69.png"/><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70.png"/><Relationship Id="rId9"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n 2"/>
          <p:cNvPicPr/>
          <p:nvPr/>
        </p:nvPicPr>
        <p:blipFill>
          <a:blip r:embed="rId2"/>
          <a:stretch>
            <a:fillRect/>
          </a:stretch>
        </p:blipFill>
        <p:spPr>
          <a:xfrm>
            <a:off x="360" y="180"/>
            <a:ext cx="9143640" cy="5143320"/>
          </a:xfrm>
          <a:prstGeom prst="rect">
            <a:avLst/>
          </a:prstGeom>
          <a:ln>
            <a:noFill/>
          </a:ln>
        </p:spPr>
      </p:pic>
      <mc:AlternateContent xmlns:mc="http://schemas.openxmlformats.org/markup-compatibility/2006" xmlns:a14="http://schemas.microsoft.com/office/drawing/2010/main">
        <mc:Choice Requires="a14">
          <p:sp>
            <p:nvSpPr>
              <p:cNvPr id="75" name="TextShape 1"/>
              <p:cNvSpPr txBox="1"/>
              <p:nvPr/>
            </p:nvSpPr>
            <p:spPr>
              <a:xfrm>
                <a:off x="1098360" y="397440"/>
                <a:ext cx="7025760" cy="1293120"/>
              </a:xfrm>
              <a:prstGeom prst="rect">
                <a:avLst/>
              </a:prstGeom>
            </p:spPr>
            <p:txBody>
              <a:bodyPr tIns="91440" bIns="91440" anchor="b"/>
              <a:lstStyle/>
              <a:p>
                <a:pPr algn="ctr">
                  <a:lnSpc>
                    <a:spcPct val="100000"/>
                  </a:lnSpc>
                </a:pP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Modelamiento de Masa del  Cúmulo Globular </a:t>
                </a:r>
                <a14:m>
                  <m:oMath xmlns:m="http://schemas.openxmlformats.org/officeDocument/2006/math">
                    <m:r>
                      <a:rPr lang="es-MX" sz="310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𝜔</m:t>
                    </m:r>
                  </m:oMath>
                </a14:m>
                <a:r>
                  <a:rPr lang="es-MX" sz="3100" dirty="0" smtClean="0">
                    <a:ln w="0"/>
                    <a:effectLst>
                      <a:outerShdw blurRad="38100" dist="19050" dir="2700000" algn="tl" rotWithShape="0">
                        <a:schemeClr val="dk1">
                          <a:alpha val="40000"/>
                        </a:schemeClr>
                      </a:outerShdw>
                    </a:effectLst>
                    <a:latin typeface="Book Antiqua" panose="02040602050305030304" pitchFamily="18" charset="0"/>
                    <a:ea typeface="Crimson Text"/>
                  </a:rPr>
                  <a:t> </a:t>
                </a: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Centauri</a:t>
                </a:r>
                <a:endParaRPr sz="3100" dirty="0">
                  <a:ln w="0"/>
                  <a:effectLst>
                    <a:outerShdw blurRad="38100" dist="19050" dir="2700000" algn="tl" rotWithShape="0">
                      <a:schemeClr val="dk1">
                        <a:alpha val="40000"/>
                      </a:schemeClr>
                    </a:outerShdw>
                  </a:effectLst>
                  <a:latin typeface="Book Antiqua" panose="02040602050305030304" pitchFamily="18" charset="0"/>
                </a:endParaRPr>
              </a:p>
            </p:txBody>
          </p:sp>
        </mc:Choice>
        <mc:Fallback xmlns="">
          <p:sp>
            <p:nvSpPr>
              <p:cNvPr id="75" name="TextShape 1"/>
              <p:cNvSpPr txBox="1">
                <a:spLocks noRot="1" noChangeAspect="1" noMove="1" noResize="1" noEditPoints="1" noAdjustHandles="1" noChangeArrowheads="1" noChangeShapeType="1" noTextEdit="1"/>
              </p:cNvSpPr>
              <p:nvPr/>
            </p:nvSpPr>
            <p:spPr>
              <a:xfrm>
                <a:off x="1098360" y="397440"/>
                <a:ext cx="7025760" cy="1293120"/>
              </a:xfrm>
              <a:prstGeom prst="rect">
                <a:avLst/>
              </a:prstGeom>
              <a:blipFill rotWithShape="0">
                <a:blip r:embed="rId3"/>
                <a:stretch>
                  <a:fillRect r="-607" b="-14623"/>
                </a:stretch>
              </a:blipFill>
            </p:spPr>
            <p:txBody>
              <a:bodyPr/>
              <a:lstStyle/>
              <a:p>
                <a:r>
                  <a:rPr lang="es-CO">
                    <a:noFill/>
                  </a:rPr>
                  <a:t> </a:t>
                </a:r>
              </a:p>
            </p:txBody>
          </p:sp>
        </mc:Fallback>
      </mc:AlternateContent>
      <p:sp>
        <p:nvSpPr>
          <p:cNvPr id="76" name="TextShape 2"/>
          <p:cNvSpPr txBox="1"/>
          <p:nvPr/>
        </p:nvSpPr>
        <p:spPr>
          <a:xfrm>
            <a:off x="1098360" y="397440"/>
            <a:ext cx="7025760" cy="1293120"/>
          </a:xfrm>
          <a:prstGeom prst="rect">
            <a:avLst/>
          </a:prstGeom>
        </p:spPr>
        <p:txBody>
          <a:bodyPr tIns="91440" bIns="91440" anchor="b"/>
          <a:lstStyle/>
          <a:p>
            <a:pPr algn="ctr">
              <a:lnSpc>
                <a:spcPct val="100000"/>
              </a:lnSpc>
            </a:pPr>
            <a:r>
              <a:rPr lang="es-MX" sz="5200">
                <a:solidFill>
                  <a:srgbClr val="000000"/>
                </a:solidFill>
                <a:latin typeface="Arial"/>
                <a:ea typeface="Arial"/>
              </a:rPr>
              <a:t> </a:t>
            </a:r>
            <a:endParaRPr/>
          </a:p>
        </p:txBody>
      </p:sp>
      <p:sp>
        <p:nvSpPr>
          <p:cNvPr id="77" name="TextShape 3"/>
          <p:cNvSpPr txBox="1"/>
          <p:nvPr/>
        </p:nvSpPr>
        <p:spPr>
          <a:xfrm>
            <a:off x="433080" y="1978200"/>
            <a:ext cx="8520120" cy="792360"/>
          </a:xfrm>
          <a:prstGeom prst="rect">
            <a:avLst/>
          </a:prstGeom>
        </p:spPr>
        <p:txBody>
          <a:bodyPr tIns="91440" bIns="91440"/>
          <a:lstStyle/>
          <a:p>
            <a:pPr algn="ctr">
              <a:lnSpc>
                <a:spcPct val="100000"/>
              </a:lnSpc>
            </a:pPr>
            <a:r>
              <a:rPr lang="es-MX" dirty="0">
                <a:solidFill>
                  <a:srgbClr val="595959"/>
                </a:solidFill>
                <a:latin typeface="Book Antiqua" panose="02040602050305030304" pitchFamily="18" charset="0"/>
                <a:ea typeface="Crimson Text"/>
              </a:rPr>
              <a:t>Juan Manuel Espejo Salcedo</a:t>
            </a:r>
            <a:endParaRPr dirty="0">
              <a:latin typeface="Book Antiqua" panose="02040602050305030304" pitchFamily="18" charset="0"/>
            </a:endParaRPr>
          </a:p>
          <a:p>
            <a:pPr algn="ctr">
              <a:lnSpc>
                <a:spcPct val="100000"/>
              </a:lnSpc>
            </a:pPr>
            <a:r>
              <a:rPr lang="es-MX" dirty="0">
                <a:solidFill>
                  <a:srgbClr val="595959"/>
                </a:solidFill>
                <a:latin typeface="Book Antiqua" panose="02040602050305030304" pitchFamily="18" charset="0"/>
                <a:ea typeface="Crimson Text"/>
              </a:rPr>
              <a:t>Asesor: Juan Carlos Muñoz Cuartas</a:t>
            </a:r>
            <a:endParaRPr dirty="0">
              <a:latin typeface="Book Antiqua" panose="02040602050305030304" pitchFamily="18" charset="0"/>
            </a:endParaRPr>
          </a:p>
        </p:txBody>
      </p:sp>
      <p:pic>
        <p:nvPicPr>
          <p:cNvPr id="78" name="Shape 56"/>
          <p:cNvPicPr/>
          <p:nvPr/>
        </p:nvPicPr>
        <p:blipFill>
          <a:blip r:embed="rId4"/>
          <a:stretch>
            <a:fillRect/>
          </a:stretch>
        </p:blipFill>
        <p:spPr>
          <a:xfrm>
            <a:off x="2224080" y="3175920"/>
            <a:ext cx="1205280" cy="1683720"/>
          </a:xfrm>
          <a:prstGeom prst="rect">
            <a:avLst/>
          </a:prstGeom>
          <a:ln>
            <a:noFill/>
          </a:ln>
        </p:spPr>
      </p:pic>
      <p:pic>
        <p:nvPicPr>
          <p:cNvPr id="79" name="Shape 57"/>
          <p:cNvPicPr/>
          <p:nvPr/>
        </p:nvPicPr>
        <p:blipFill>
          <a:blip r:embed="rId5"/>
          <a:stretch>
            <a:fillRect/>
          </a:stretch>
        </p:blipFill>
        <p:spPr>
          <a:xfrm>
            <a:off x="4566780" y="3588750"/>
            <a:ext cx="2836800" cy="736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0" name="TextShape 4"/>
          <p:cNvSpPr txBox="1"/>
          <p:nvPr/>
        </p:nvSpPr>
        <p:spPr>
          <a:xfrm>
            <a:off x="8472600" y="4663080"/>
            <a:ext cx="548280" cy="393120"/>
          </a:xfrm>
          <a:prstGeom prst="rect">
            <a:avLst/>
          </a:prstGeom>
        </p:spPr>
        <p:txBody>
          <a:bodyPr tIns="91440" bIns="91440" anchor="ctr"/>
          <a:lstStyle/>
          <a:p>
            <a:pPr>
              <a:lnSpc>
                <a:spcPct val="100000"/>
              </a:lnSpc>
            </a:pPr>
            <a:fld id="{6165A347-A1A0-449C-A9FE-FE6C14E69C48}" type="slidenum">
              <a:rPr lang="es-MX" sz="1400">
                <a:solidFill>
                  <a:srgbClr val="000000"/>
                </a:solidFill>
                <a:latin typeface="Arial"/>
                <a:ea typeface="Arial"/>
              </a:rPr>
              <a:t>1</a:t>
            </a:fld>
            <a:endParaRPr/>
          </a:p>
        </p:txBody>
      </p:sp>
      <p:sp>
        <p:nvSpPr>
          <p:cNvPr id="81" name="CustomShape 5"/>
          <p:cNvSpPr/>
          <p:nvPr/>
        </p:nvSpPr>
        <p:spPr>
          <a:xfrm>
            <a:off x="1435320" y="2327040"/>
            <a:ext cx="6262920" cy="730440"/>
          </a:xfrm>
          <a:prstGeom prst="rect">
            <a:avLst/>
          </a:prstGeom>
          <a:noFill/>
          <a:ln>
            <a:noFill/>
          </a:ln>
        </p:spPr>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226260"/>
                <a:ext cx="5107979" cy="572400"/>
              </a:xfrm>
              <a:prstGeom prst="rect">
                <a:avLst/>
              </a:prstGeom>
            </p:spPr>
            <p:txBody>
              <a:bodyPr tIns="91440" bIns="91440"/>
              <a:lstStyle/>
              <a:p>
                <a:pPr algn="ctr">
                  <a:lnSpc>
                    <a:spcPct val="100000"/>
                  </a:lnSpc>
                </a:pPr>
                <a:r>
                  <a:rPr lang="es-CO" sz="2400" b="1" dirty="0">
                    <a:solidFill>
                      <a:srgbClr val="000000"/>
                    </a:solidFill>
                    <a:latin typeface="Book Antiqua" panose="02040602050305030304" pitchFamily="18" charset="0"/>
                    <a:ea typeface="Cambria Math" panose="02040503050406030204" pitchFamily="18" charset="0"/>
                  </a:rPr>
                  <a:t>D</a:t>
                </a:r>
                <a:r>
                  <a:rPr lang="es-CO" sz="2400" b="1" dirty="0" smtClean="0">
                    <a:solidFill>
                      <a:srgbClr val="000000"/>
                    </a:solidFill>
                    <a:latin typeface="Book Antiqua" panose="02040602050305030304" pitchFamily="18" charset="0"/>
                    <a:ea typeface="Cambria Math" panose="02040503050406030204" pitchFamily="18" charset="0"/>
                  </a:rPr>
                  <a:t>inámica de las estrellas en </a:t>
                </a:r>
                <a14:m>
                  <m:oMath xmlns:m="http://schemas.openxmlformats.org/officeDocument/2006/math">
                    <m:r>
                      <a:rPr lang="es-MX" sz="2400" b="1" i="0" smtClean="0">
                        <a:solidFill>
                          <a:srgbClr val="000000"/>
                        </a:solidFill>
                        <a:latin typeface="Cambria Math" panose="02040503050406030204" pitchFamily="18" charset="0"/>
                        <a:ea typeface="Cambria Math" panose="02040503050406030204" pitchFamily="18" charset="0"/>
                      </a:rPr>
                      <m:t>𝛚</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5107979" cy="572400"/>
              </a:xfrm>
              <a:prstGeom prst="rect">
                <a:avLst/>
              </a:prstGeom>
              <a:blipFill rotWithShape="0">
                <a:blip r:embed="rId3"/>
                <a:stretch>
                  <a:fillRect l="-955" r="-1074" b="-12766"/>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8" name="TextShape 2"/>
              <p:cNvSpPr txBox="1"/>
              <p:nvPr/>
            </p:nvSpPr>
            <p:spPr>
              <a:xfrm>
                <a:off x="203760" y="1024920"/>
                <a:ext cx="4967249" cy="3323223"/>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Debido a la alta dispersión de velocidades en la parte central </a:t>
                </a:r>
                <a:r>
                  <a:rPr lang="es-MX" sz="1600" dirty="0">
                    <a:solidFill>
                      <a:srgbClr val="000000"/>
                    </a:solidFill>
                    <a:latin typeface="Book Antiqua" panose="02040602050305030304" pitchFamily="18" charset="0"/>
                    <a:ea typeface="Arial"/>
                  </a:rPr>
                  <a:t>(</a:t>
                </a:r>
                <a14:m>
                  <m:oMath xmlns:m="http://schemas.openxmlformats.org/officeDocument/2006/math">
                    <m:r>
                      <a:rPr lang="es-MX" sz="1600" i="1">
                        <a:solidFill>
                          <a:srgbClr val="000000"/>
                        </a:solidFill>
                        <a:latin typeface="Cambria Math" panose="02040503050406030204" pitchFamily="18" charset="0"/>
                        <a:ea typeface="Cambria Math" panose="02040503050406030204" pitchFamily="18" charset="0"/>
                      </a:rPr>
                      <m:t>𝜎</m:t>
                    </m:r>
                    <m:r>
                      <a:rPr lang="es-MX" sz="1600" i="1">
                        <a:solidFill>
                          <a:srgbClr val="000000"/>
                        </a:solidFill>
                        <a:latin typeface="Cambria Math" panose="02040503050406030204" pitchFamily="18" charset="0"/>
                        <a:ea typeface="Cambria Math" panose="02040503050406030204" pitchFamily="18" charset="0"/>
                      </a:rPr>
                      <m:t>⋍22.4 </m:t>
                    </m:r>
                    <m:r>
                      <a:rPr lang="es-CO" sz="1600" i="1">
                        <a:solidFill>
                          <a:srgbClr val="000000"/>
                        </a:solidFill>
                        <a:latin typeface="Cambria Math" panose="02040503050406030204" pitchFamily="18" charset="0"/>
                        <a:ea typeface="Cambria Math" panose="02040503050406030204" pitchFamily="18" charset="0"/>
                      </a:rPr>
                      <m:t>𝑘𝑚</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𝑠</m:t>
                    </m:r>
                  </m:oMath>
                </a14:m>
                <a:r>
                  <a:rPr lang="es-MX" sz="1600" dirty="0">
                    <a:solidFill>
                      <a:srgbClr val="000000"/>
                    </a:solidFill>
                    <a:latin typeface="Book Antiqua" panose="02040602050305030304" pitchFamily="18" charset="0"/>
                    <a:ea typeface="Arial"/>
                  </a:rPr>
                  <a:t>)</a:t>
                </a:r>
                <a:r>
                  <a:rPr lang="es-MX" sz="1600" dirty="0" smtClean="0">
                    <a:solidFill>
                      <a:srgbClr val="000000"/>
                    </a:solidFill>
                    <a:latin typeface="Book Antiqua" panose="02040602050305030304" pitchFamily="18" charset="0"/>
                    <a:ea typeface="Arial"/>
                  </a:rPr>
                  <a:t> se cree que existe un IMBH en su interior.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 notable movimiento rotacional (Parte superior de la figura).</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Una muy alta densidad de brillo en el centro debido al proceso de “</a:t>
                </a:r>
                <a:r>
                  <a:rPr lang="es-MX" sz="1600" dirty="0" err="1" smtClean="0">
                    <a:solidFill>
                      <a:srgbClr val="000000"/>
                    </a:solidFill>
                    <a:latin typeface="Book Antiqua" panose="02040602050305030304" pitchFamily="18" charset="0"/>
                    <a:ea typeface="Arial"/>
                  </a:rPr>
                  <a:t>core</a:t>
                </a:r>
                <a:r>
                  <a:rPr lang="es-MX" sz="1600" dirty="0" smtClean="0">
                    <a:solidFill>
                      <a:srgbClr val="000000"/>
                    </a:solidFill>
                    <a:latin typeface="Book Antiqua" panose="02040602050305030304" pitchFamily="18" charset="0"/>
                    <a:ea typeface="Arial"/>
                  </a:rPr>
                  <a:t> </a:t>
                </a:r>
                <a:r>
                  <a:rPr lang="es-MX" sz="1600" dirty="0" err="1" smtClean="0">
                    <a:solidFill>
                      <a:srgbClr val="000000"/>
                    </a:solidFill>
                    <a:latin typeface="Book Antiqua" panose="02040602050305030304" pitchFamily="18" charset="0"/>
                    <a:ea typeface="Arial"/>
                  </a:rPr>
                  <a:t>collapse</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una dispersión de velocidades muy alta ya que el cúmulo es muy masivo.</a:t>
                </a:r>
              </a:p>
              <a:p>
                <a:pPr>
                  <a:lnSpc>
                    <a:spcPct val="100000"/>
                  </a:lnSpc>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a:lnSpc>
                    <a:spcPct val="100000"/>
                  </a:lnSpc>
                </a:pPr>
                <a:endParaRPr sz="1600"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203760" y="1024920"/>
                <a:ext cx="4967249" cy="3323223"/>
              </a:xfrm>
              <a:prstGeom prst="rect">
                <a:avLst/>
              </a:prstGeom>
              <a:blipFill rotWithShape="0">
                <a:blip r:embed="rId4"/>
                <a:stretch>
                  <a:fillRect l="-491" r="-1104"/>
                </a:stretch>
              </a:blipFill>
            </p:spPr>
            <p:txBody>
              <a:bodyPr/>
              <a:lstStyle/>
              <a:p>
                <a:r>
                  <a:rPr lang="es-CO">
                    <a:noFill/>
                  </a:rPr>
                  <a:t> </a:t>
                </a:r>
              </a:p>
            </p:txBody>
          </p:sp>
        </mc:Fallback>
      </mc:AlternateContent>
      <p:sp>
        <p:nvSpPr>
          <p:cNvPr id="94" name="TextShape 4"/>
          <p:cNvSpPr txBox="1"/>
          <p:nvPr/>
        </p:nvSpPr>
        <p:spPr>
          <a:xfrm>
            <a:off x="8808307" y="4761658"/>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10</a:t>
            </a:fld>
            <a:endParaRPr dirty="0"/>
          </a:p>
        </p:txBody>
      </p:sp>
      <p:sp>
        <p:nvSpPr>
          <p:cNvPr id="10" name="TextShape 2"/>
          <p:cNvSpPr txBox="1"/>
          <p:nvPr/>
        </p:nvSpPr>
        <p:spPr>
          <a:xfrm>
            <a:off x="7942641" y="7560"/>
            <a:ext cx="1194157" cy="409439"/>
          </a:xfrm>
          <a:prstGeom prst="rect">
            <a:avLst/>
          </a:prstGeom>
        </p:spPr>
        <p:txBody>
          <a:bodyPr tIns="91440" bIns="91440"/>
          <a:lstStyle/>
          <a:p>
            <a:pPr>
              <a:lnSpc>
                <a:spcPct val="100000"/>
              </a:lnSpc>
            </a:pPr>
            <a:endParaRPr sz="1500" i="1" dirty="0">
              <a:latin typeface="Book Antiqua" panose="02040602050305030304" pitchFamily="18" charset="0"/>
            </a:endParaRPr>
          </a:p>
        </p:txBody>
      </p:sp>
      <p:pic>
        <p:nvPicPr>
          <p:cNvPr id="3" name="Imagen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5499" y="122750"/>
            <a:ext cx="3283652" cy="42253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Shape 2"/>
          <p:cNvSpPr txBox="1"/>
          <p:nvPr/>
        </p:nvSpPr>
        <p:spPr>
          <a:xfrm>
            <a:off x="4834050" y="4348143"/>
            <a:ext cx="4416064" cy="1042433"/>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Cinemática de Omega </a:t>
            </a:r>
            <a:r>
              <a:rPr lang="es-MX" sz="1400" i="1" dirty="0" err="1" smtClean="0">
                <a:solidFill>
                  <a:srgbClr val="000000"/>
                </a:solidFill>
                <a:latin typeface="Book Antiqua" panose="02040602050305030304" pitchFamily="18" charset="0"/>
                <a:ea typeface="Arial"/>
              </a:rPr>
              <a:t>Centauri</a:t>
            </a:r>
            <a:r>
              <a:rPr lang="es-MX" sz="1400" i="1" dirty="0" smtClean="0">
                <a:solidFill>
                  <a:srgbClr val="000000"/>
                </a:solidFill>
                <a:latin typeface="Book Antiqua" panose="02040602050305030304" pitchFamily="18" charset="0"/>
                <a:ea typeface="Arial"/>
              </a:rPr>
              <a:t>. Arriba el movimiento rotacional y abajo la dispersión de velocidades. </a:t>
            </a:r>
            <a:r>
              <a:rPr lang="es-MX" sz="1400" i="1" dirty="0" err="1" smtClean="0">
                <a:solidFill>
                  <a:srgbClr val="000000"/>
                </a:solidFill>
                <a:latin typeface="Book Antiqua" panose="02040602050305030304" pitchFamily="18" charset="0"/>
                <a:ea typeface="Arial"/>
              </a:rPr>
              <a:t>Reijns</a:t>
            </a:r>
            <a:r>
              <a:rPr lang="es-MX" sz="1400" i="1" dirty="0" smtClean="0">
                <a:solidFill>
                  <a:srgbClr val="000000"/>
                </a:solidFill>
                <a:latin typeface="Book Antiqua" panose="02040602050305030304" pitchFamily="18" charset="0"/>
                <a:ea typeface="Arial"/>
              </a:rPr>
              <a:t> et al. 2005.</a:t>
            </a:r>
            <a:endParaRPr sz="1400" i="1" dirty="0">
              <a:latin typeface="Book Antiqua" panose="02040602050305030304" pitchFamily="18" charset="0"/>
            </a:endParaRPr>
          </a:p>
        </p:txBody>
      </p:sp>
    </p:spTree>
    <p:extLst>
      <p:ext uri="{BB962C8B-B14F-4D97-AF65-F5344CB8AC3E}">
        <p14:creationId xmlns:p14="http://schemas.microsoft.com/office/powerpoint/2010/main" val="38013117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73140" y="1710617"/>
                <a:ext cx="8520120" cy="3432883"/>
              </a:xfrm>
              <a:prstGeom prst="rect">
                <a:avLst/>
              </a:prstGeom>
            </p:spPr>
            <p:txBody>
              <a:bodyPr tIns="91440" bIns="91440"/>
              <a:lstStyle/>
              <a:p>
                <a:pPr marL="342900" indent="-342900" algn="just">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Con el uso de espectros individuales se puede relacionar las velocidades medidas con el potencial gravitacional del sistema. </a:t>
                </a:r>
              </a:p>
              <a:p>
                <a:pPr marL="342900" indent="-342900" algn="just">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gn="just">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De las observaciones tenemos también </a:t>
                </a:r>
                <a14:m>
                  <m:oMath xmlns:m="http://schemas.openxmlformats.org/officeDocument/2006/math">
                    <m:r>
                      <a:rPr lang="es-CO" sz="2000" b="0" i="1" smtClean="0">
                        <a:solidFill>
                          <a:srgbClr val="000000"/>
                        </a:solidFill>
                        <a:latin typeface="Cambria Math" panose="02040503050406030204" pitchFamily="18" charset="0"/>
                        <a:ea typeface="Arial"/>
                      </a:rPr>
                      <m:t>𝐼</m:t>
                    </m:r>
                    <m:r>
                      <a:rPr lang="es-CO" sz="2000" b="0" i="1" smtClean="0">
                        <a:solidFill>
                          <a:srgbClr val="000000"/>
                        </a:solidFill>
                        <a:latin typeface="Cambria Math" panose="02040503050406030204" pitchFamily="18" charset="0"/>
                        <a:ea typeface="Arial"/>
                      </a:rPr>
                      <m:t>(</m:t>
                    </m:r>
                    <m:r>
                      <a:rPr lang="es-CO" sz="2000" b="0" i="1" smtClean="0">
                        <a:solidFill>
                          <a:srgbClr val="000000"/>
                        </a:solidFill>
                        <a:latin typeface="Cambria Math" panose="02040503050406030204" pitchFamily="18" charset="0"/>
                        <a:ea typeface="Arial"/>
                      </a:rPr>
                      <m:t>𝑅</m:t>
                    </m:r>
                    <m:r>
                      <a:rPr lang="es-CO" sz="2000" b="0" i="1" smtClean="0">
                        <a:solidFill>
                          <a:srgbClr val="000000"/>
                        </a:solidFill>
                        <a:latin typeface="Cambria Math" panose="02040503050406030204" pitchFamily="18" charset="0"/>
                        <a:ea typeface="Arial"/>
                      </a:rPr>
                      <m:t>)</m:t>
                    </m:r>
                  </m:oMath>
                </a14:m>
                <a:r>
                  <a:rPr lang="es-MX" sz="2000" dirty="0" smtClean="0">
                    <a:solidFill>
                      <a:srgbClr val="000000"/>
                    </a:solidFill>
                    <a:latin typeface="Book Antiqua" panose="02040602050305030304" pitchFamily="18" charset="0"/>
                    <a:ea typeface="Arial"/>
                  </a:rPr>
                  <a:t>, que sirve para caracterizar el sistema con parámetros como la longitud de escala.</a:t>
                </a:r>
              </a:p>
              <a:p>
                <a:pPr marL="342900" indent="-342900" algn="just">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gn="just">
                  <a:buFont typeface="Wingdings" panose="05000000000000000000" pitchFamily="2" charset="2"/>
                  <a:buChar char="ü"/>
                </a:pPr>
                <a:r>
                  <a:rPr lang="es-MX" sz="2000" dirty="0">
                    <a:solidFill>
                      <a:srgbClr val="000000"/>
                    </a:solidFill>
                    <a:latin typeface="Book Antiqua" panose="02040602050305030304" pitchFamily="18" charset="0"/>
                    <a:ea typeface="Crimson Text"/>
                  </a:rPr>
                  <a:t>La dinámica </a:t>
                </a:r>
                <a:r>
                  <a:rPr lang="es-MX" sz="2000" dirty="0" smtClean="0">
                    <a:solidFill>
                      <a:srgbClr val="000000"/>
                    </a:solidFill>
                    <a:latin typeface="Book Antiqua" panose="02040602050305030304" pitchFamily="18" charset="0"/>
                    <a:ea typeface="Crimson Text"/>
                  </a:rPr>
                  <a:t>es muy complicada, </a:t>
                </a:r>
                <a:r>
                  <a:rPr lang="es-MX" sz="2000" dirty="0">
                    <a:solidFill>
                      <a:srgbClr val="000000"/>
                    </a:solidFill>
                    <a:latin typeface="Book Antiqua" panose="02040602050305030304" pitchFamily="18" charset="0"/>
                    <a:ea typeface="Crimson Text"/>
                  </a:rPr>
                  <a:t>por lo que se </a:t>
                </a:r>
                <a:r>
                  <a:rPr lang="es-MX" sz="2000" dirty="0" smtClean="0">
                    <a:solidFill>
                      <a:srgbClr val="000000"/>
                    </a:solidFill>
                    <a:latin typeface="Book Antiqua" panose="02040602050305030304" pitchFamily="18" charset="0"/>
                    <a:ea typeface="Crimson Text"/>
                  </a:rPr>
                  <a:t>requiere hacer </a:t>
                </a:r>
                <a:r>
                  <a:rPr lang="es-MX" sz="2000" b="1" dirty="0">
                    <a:solidFill>
                      <a:srgbClr val="000000"/>
                    </a:solidFill>
                    <a:latin typeface="Book Antiqua" panose="02040602050305030304" pitchFamily="18" charset="0"/>
                    <a:ea typeface="Crimson Text"/>
                  </a:rPr>
                  <a:t>aproximaciones</a:t>
                </a:r>
                <a:r>
                  <a:rPr lang="es-MX" sz="2000" dirty="0">
                    <a:solidFill>
                      <a:srgbClr val="000000"/>
                    </a:solidFill>
                    <a:latin typeface="Book Antiqua" panose="02040602050305030304" pitchFamily="18" charset="0"/>
                    <a:ea typeface="Crimson Text"/>
                  </a:rPr>
                  <a:t> para buscar una solución satisfactoria que nos ayude a caracterizar </a:t>
                </a:r>
                <a:r>
                  <a:rPr lang="es-MX" sz="2000" dirty="0" smtClean="0">
                    <a:solidFill>
                      <a:srgbClr val="000000"/>
                    </a:solidFill>
                    <a:latin typeface="Book Antiqua" panose="02040602050305030304" pitchFamily="18" charset="0"/>
                    <a:ea typeface="Crimson Text"/>
                  </a:rPr>
                  <a:t>el sistema</a:t>
                </a:r>
                <a:r>
                  <a:rPr lang="es-MX" sz="2000" dirty="0">
                    <a:solidFill>
                      <a:srgbClr val="000000"/>
                    </a:solidFill>
                    <a:latin typeface="Book Antiqua" panose="02040602050305030304" pitchFamily="18" charset="0"/>
                    <a:ea typeface="Crimson Text"/>
                  </a:rPr>
                  <a:t>.</a:t>
                </a:r>
              </a:p>
              <a:p>
                <a:pPr marL="285750" indent="-285750" algn="just">
                  <a:lnSpc>
                    <a:spcPct val="100000"/>
                  </a:lnSpc>
                  <a:buFontTx/>
                  <a:buChar char="-"/>
                </a:pPr>
                <a:endParaRPr lang="es-MX" sz="1600" dirty="0" smtClean="0">
                  <a:solidFill>
                    <a:srgbClr val="000000"/>
                  </a:solidFill>
                  <a:latin typeface="Arial"/>
                  <a:ea typeface="Arial"/>
                </a:endParaRPr>
              </a:p>
            </p:txBody>
          </p:sp>
        </mc:Choice>
        <mc:Fallback xmlns="">
          <p:sp>
            <p:nvSpPr>
              <p:cNvPr id="87" name="TextShape 1"/>
              <p:cNvSpPr txBox="1">
                <a:spLocks noRot="1" noChangeAspect="1" noMove="1" noResize="1" noEditPoints="1" noAdjustHandles="1" noChangeArrowheads="1" noChangeShapeType="1" noTextEdit="1"/>
              </p:cNvSpPr>
              <p:nvPr/>
            </p:nvSpPr>
            <p:spPr>
              <a:xfrm>
                <a:off x="373140" y="1710617"/>
                <a:ext cx="8520120" cy="3432883"/>
              </a:xfrm>
              <a:prstGeom prst="rect">
                <a:avLst/>
              </a:prstGeom>
              <a:blipFill rotWithShape="0">
                <a:blip r:embed="rId3"/>
                <a:stretch>
                  <a:fillRect l="-644" r="-715"/>
                </a:stretch>
              </a:blipFill>
            </p:spPr>
            <p:txBody>
              <a:bodyPr/>
              <a:lstStyle/>
              <a:p>
                <a:r>
                  <a:rPr lang="es-CO">
                    <a:noFill/>
                  </a:rPr>
                  <a:t> </a:t>
                </a:r>
              </a:p>
            </p:txBody>
          </p:sp>
        </mc:Fallback>
      </mc:AlternateContent>
      <p:sp>
        <p:nvSpPr>
          <p:cNvPr id="88" name="TextShape 2"/>
          <p:cNvSpPr txBox="1"/>
          <p:nvPr/>
        </p:nvSpPr>
        <p:spPr>
          <a:xfrm>
            <a:off x="373140" y="3401977"/>
            <a:ext cx="8520120" cy="204912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11</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4. ¿Cómo abordar el problema?,</a:t>
            </a:r>
            <a:r>
              <a:rPr lang="es-MX" sz="2800" b="1" dirty="0" smtClean="0">
                <a:solidFill>
                  <a:srgbClr val="000000"/>
                </a:solidFill>
                <a:latin typeface="Book Antiqua" panose="02040602050305030304" pitchFamily="18" charset="0"/>
              </a:rPr>
              <a:t> ¿Cuál es la teoría asociada?</a:t>
            </a:r>
            <a:endParaRPr b="1" dirty="0">
              <a:latin typeface="Book Antiqua" panose="02040602050305030304" pitchFamily="18" charset="0"/>
            </a:endParaRPr>
          </a:p>
        </p:txBody>
      </p:sp>
    </p:spTree>
    <p:extLst>
      <p:ext uri="{BB962C8B-B14F-4D97-AF65-F5344CB8AC3E}">
        <p14:creationId xmlns:p14="http://schemas.microsoft.com/office/powerpoint/2010/main" val="7905377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300527"/>
                <a:ext cx="8520120" cy="2138382"/>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En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Centauri</a:t>
                </a:r>
                <a:r>
                  <a:rPr lang="es-MX" dirty="0" smtClean="0">
                    <a:solidFill>
                      <a:srgbClr val="000000"/>
                    </a:solidFill>
                    <a:latin typeface="Book Antiqua" panose="02040602050305030304" pitchFamily="18" charset="0"/>
                    <a:ea typeface="Arial"/>
                  </a:rPr>
                  <a:t>, las colisiones entre estrellas son altamente probables, sin embargo, para hacer un modelamiento global de la masa del sistema, éste se puede aproximar como un sistema </a:t>
                </a:r>
                <a:r>
                  <a:rPr lang="es-MX" b="1" dirty="0" smtClean="0">
                    <a:solidFill>
                      <a:srgbClr val="000000"/>
                    </a:solidFill>
                    <a:latin typeface="Book Antiqua" panose="02040602050305030304" pitchFamily="18" charset="0"/>
                    <a:ea typeface="Arial"/>
                  </a:rPr>
                  <a:t>NO COLISIONAL</a:t>
                </a:r>
                <a:r>
                  <a:rPr lang="es-MX" dirty="0" smtClean="0">
                    <a:solidFill>
                      <a:srgbClr val="000000"/>
                    </a:solidFill>
                    <a:latin typeface="Book Antiqua" panose="02040602050305030304" pitchFamily="18" charset="0"/>
                    <a:ea typeface="Arial"/>
                  </a:rPr>
                  <a:t>. </a:t>
                </a:r>
              </a:p>
              <a:p>
                <a:pPr>
                  <a:lnSpc>
                    <a:spcPct val="100000"/>
                  </a:lnSpc>
                </a:pPr>
                <a:endParaRPr lang="es-MX" dirty="0">
                  <a:solidFill>
                    <a:srgbClr val="000000"/>
                  </a:solidFill>
                  <a:latin typeface="Book Antiqua" panose="02040602050305030304" pitchFamily="18" charset="0"/>
                  <a:ea typeface="Arial"/>
                </a:endParaRPr>
              </a:p>
              <a:p>
                <a:pPr>
                  <a:lnSpc>
                    <a:spcPct val="100000"/>
                  </a:lnSpc>
                </a:pPr>
                <a:r>
                  <a:rPr lang="es-MX" dirty="0" smtClean="0">
                    <a:solidFill>
                      <a:srgbClr val="000000"/>
                    </a:solidFill>
                    <a:latin typeface="Book Antiqua" panose="02040602050305030304" pitchFamily="18" charset="0"/>
                    <a:ea typeface="Arial"/>
                  </a:rPr>
                  <a:t>Esta aproximación no es válida para el centro del cúmulo donde la dinámica es más compleja.                                                                                      </a:t>
                </a:r>
                <a:r>
                  <a:rPr lang="es-MX" dirty="0" smtClean="0">
                    <a:solidFill>
                      <a:srgbClr val="00B0F0"/>
                    </a:solidFill>
                    <a:latin typeface="Book Antiqua" panose="02040602050305030304" pitchFamily="18" charset="0"/>
                    <a:ea typeface="Arial"/>
                  </a:rPr>
                  <a:t>.</a:t>
                </a:r>
                <a:r>
                  <a:rPr lang="es-MX"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300527"/>
                <a:ext cx="8520120" cy="2138382"/>
              </a:xfrm>
              <a:prstGeom prst="rect">
                <a:avLst/>
              </a:prstGeom>
              <a:blipFill rotWithShape="0">
                <a:blip r:embed="rId3"/>
                <a:stretch>
                  <a:fillRect l="-572" r="-6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12</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Aproximación a sistemas no colisionales</a:t>
            </a:r>
            <a:endParaRPr sz="2400" b="1" dirty="0">
              <a:latin typeface="Book Antiqua" panose="02040602050305030304" pitchFamily="18" charset="0"/>
            </a:endParaRPr>
          </a:p>
        </p:txBody>
      </p:sp>
      <p:sp>
        <p:nvSpPr>
          <p:cNvPr id="7" name="CuadroTexto 6"/>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8" name="TextShape 1"/>
          <p:cNvSpPr txBox="1"/>
          <p:nvPr/>
        </p:nvSpPr>
        <p:spPr>
          <a:xfrm>
            <a:off x="389700" y="3469795"/>
            <a:ext cx="8520120" cy="1365188"/>
          </a:xfrm>
          <a:prstGeom prst="rect">
            <a:avLst/>
          </a:prstGeom>
        </p:spPr>
        <p:txBody>
          <a:bodyPr tIns="91440" bIns="91440"/>
          <a:lstStyle/>
          <a:p>
            <a:pPr algn="ctr">
              <a:lnSpc>
                <a:spcPct val="100000"/>
              </a:lnSpc>
            </a:pPr>
            <a:r>
              <a:rPr lang="es-MX" sz="2800" dirty="0" smtClean="0">
                <a:solidFill>
                  <a:srgbClr val="000000"/>
                </a:solidFill>
                <a:latin typeface="Book Antiqua" panose="02040602050305030304" pitchFamily="18" charset="0"/>
                <a:ea typeface="Arial"/>
              </a:rPr>
              <a:t>¡Esta aproximación solo es válida para periodos cortos de tiempo y en regiones lejanas al centro del sistema!</a:t>
            </a:r>
            <a:r>
              <a:rPr lang="es-MX" sz="2800" dirty="0">
                <a:solidFill>
                  <a:srgbClr val="000000"/>
                </a:solidFill>
                <a:latin typeface="Arial"/>
                <a:ea typeface="Arial"/>
              </a:rPr>
              <a:t>
</a:t>
            </a:r>
            <a:endParaRPr dirty="0"/>
          </a:p>
        </p:txBody>
      </p:sp>
    </p:spTree>
    <p:extLst>
      <p:ext uri="{BB962C8B-B14F-4D97-AF65-F5344CB8AC3E}">
        <p14:creationId xmlns:p14="http://schemas.microsoft.com/office/powerpoint/2010/main" val="32269206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389700" y="100899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13</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Solución por medio de las ecuaciones de </a:t>
            </a:r>
            <a:r>
              <a:rPr lang="es-MX" sz="2400" b="1" dirty="0" err="1" smtClean="0">
                <a:solidFill>
                  <a:srgbClr val="000000"/>
                </a:solidFill>
                <a:latin typeface="Book Antiqua" panose="02040602050305030304" pitchFamily="18" charset="0"/>
                <a:ea typeface="Arial"/>
              </a:rPr>
              <a:t>Jeans</a:t>
            </a:r>
            <a:endParaRPr sz="2400" b="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2" name="CuadroTexto 1"/>
              <p:cNvSpPr txBox="1"/>
              <p:nvPr/>
            </p:nvSpPr>
            <p:spPr>
              <a:xfrm>
                <a:off x="1549347" y="4071273"/>
                <a:ext cx="5936946"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O" i="1" smtClean="0">
                              <a:latin typeface="Cambria Math" panose="02040503050406030204" pitchFamily="18" charset="0"/>
                              <a:ea typeface="Cambria Math" panose="02040503050406030204" pitchFamily="18" charset="0"/>
                            </a:rPr>
                          </m:ctrlPr>
                        </m:sSubSupPr>
                        <m:e>
                          <m:r>
                            <a:rPr lang="es-CO" i="1">
                              <a:latin typeface="Cambria Math" panose="02040503050406030204" pitchFamily="18" charset="0"/>
                              <a:ea typeface="Cambria Math" panose="02040503050406030204" pitchFamily="18" charset="0"/>
                            </a:rPr>
                            <m:t>𝜎</m:t>
                          </m:r>
                        </m:e>
                        <m:sub>
                          <m:r>
                            <a:rPr lang="es-CO" i="1">
                              <a:latin typeface="Cambria Math" panose="02040503050406030204" pitchFamily="18" charset="0"/>
                              <a:ea typeface="Cambria Math" panose="02040503050406030204" pitchFamily="18" charset="0"/>
                            </a:rPr>
                            <m:t>𝑝</m:t>
                          </m:r>
                        </m:sub>
                        <m:sup>
                          <m:r>
                            <a:rPr lang="es-CO" i="1">
                              <a:latin typeface="Cambria Math" panose="02040503050406030204" pitchFamily="18" charset="0"/>
                              <a:ea typeface="Cambria Math" panose="02040503050406030204" pitchFamily="18" charset="0"/>
                            </a:rPr>
                            <m:t>2</m:t>
                          </m:r>
                        </m:sup>
                      </m:sSubSup>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𝑅</m:t>
                          </m:r>
                        </m:e>
                      </m:d>
                      <m:r>
                        <a:rPr lang="es-CO" b="0" i="1" smtClean="0">
                          <a:latin typeface="Cambria Math" panose="02040503050406030204" pitchFamily="18" charset="0"/>
                          <a:ea typeface="Cambria Math" panose="02040503050406030204" pitchFamily="18" charset="0"/>
                        </a:rPr>
                        <m:t>=</m:t>
                      </m:r>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𝐺</m:t>
                          </m:r>
                        </m:num>
                        <m:den>
                          <m:r>
                            <a:rPr lang="es-CO" i="1">
                              <a:latin typeface="Cambria Math" panose="02040503050406030204" pitchFamily="18" charset="0"/>
                            </a:rPr>
                            <m:t>𝐼</m:t>
                          </m:r>
                          <m:d>
                            <m:dPr>
                              <m:ctrlPr>
                                <a:rPr lang="es-CO" i="1">
                                  <a:latin typeface="Cambria Math" panose="02040503050406030204" pitchFamily="18" charset="0"/>
                                </a:rPr>
                              </m:ctrlPr>
                            </m:dPr>
                            <m:e>
                              <m:r>
                                <a:rPr lang="es-CO" i="1">
                                  <a:latin typeface="Cambria Math" panose="02040503050406030204" pitchFamily="18" charset="0"/>
                                </a:rPr>
                                <m:t>𝑅</m:t>
                              </m:r>
                            </m:e>
                          </m:d>
                          <m:r>
                            <m:rPr>
                              <m:sty m:val="p"/>
                            </m:rPr>
                            <a:rPr lang="el-GR" b="0" i="1" smtClean="0">
                              <a:latin typeface="Cambria Math" panose="02040503050406030204" pitchFamily="18" charset="0"/>
                              <a:ea typeface="Cambria Math" panose="02040503050406030204" pitchFamily="18" charset="0"/>
                            </a:rPr>
                            <m:t>Γ</m:t>
                          </m:r>
                        </m:den>
                      </m:f>
                      <m:nary>
                        <m:naryPr>
                          <m:ctrlPr>
                            <a:rPr lang="es-CO" i="1">
                              <a:latin typeface="Cambria Math" panose="02040503050406030204" pitchFamily="18" charset="0"/>
                              <a:ea typeface="Cambria Math" panose="02040503050406030204" pitchFamily="18" charset="0"/>
                            </a:rPr>
                          </m:ctrlPr>
                        </m:naryPr>
                        <m:sub>
                          <m:r>
                            <m:rPr>
                              <m:brk m:alnAt="23"/>
                            </m:rPr>
                            <a:rPr lang="es-CO" i="1">
                              <a:latin typeface="Cambria Math" panose="02040503050406030204" pitchFamily="18" charset="0"/>
                              <a:ea typeface="Cambria Math" panose="02040503050406030204" pitchFamily="18" charset="0"/>
                            </a:rPr>
                            <m:t>𝑅</m:t>
                          </m:r>
                        </m:sub>
                        <m:sup>
                          <m:r>
                            <a:rPr lang="es-CO" i="1">
                              <a:latin typeface="Cambria Math" panose="02040503050406030204" pitchFamily="18" charset="0"/>
                              <a:ea typeface="Cambria Math" panose="02040503050406030204" pitchFamily="18" charset="0"/>
                            </a:rPr>
                            <m:t>∞</m:t>
                          </m:r>
                        </m:sup>
                        <m:e>
                          <m:d>
                            <m:dPr>
                              <m:ctrlPr>
                                <a:rPr lang="es-CO" i="1">
                                  <a:latin typeface="Cambria Math" panose="02040503050406030204" pitchFamily="18" charset="0"/>
                                  <a:ea typeface="Cambria Math" panose="02040503050406030204" pitchFamily="18" charset="0"/>
                                </a:rPr>
                              </m:ctrlPr>
                            </m:dPr>
                            <m:e>
                              <m:r>
                                <a:rPr lang="es-CO" i="1">
                                  <a:latin typeface="Cambria Math" panose="02040503050406030204" pitchFamily="18" charset="0"/>
                                  <a:ea typeface="Cambria Math" panose="02040503050406030204" pitchFamily="18" charset="0"/>
                                </a:rPr>
                                <m:t>1−</m:t>
                              </m:r>
                              <m:r>
                                <a:rPr lang="es-CO" i="1">
                                  <a:latin typeface="Cambria Math" panose="02040503050406030204" pitchFamily="18" charset="0"/>
                                  <a:ea typeface="Cambria Math" panose="02040503050406030204" pitchFamily="18" charset="0"/>
                                </a:rPr>
                                <m:t>𝛽</m:t>
                              </m:r>
                              <m:f>
                                <m:fPr>
                                  <m:ctrlPr>
                                    <a:rPr lang="es-CO" i="1">
                                      <a:latin typeface="Cambria Math" panose="02040503050406030204" pitchFamily="18" charset="0"/>
                                      <a:ea typeface="Cambria Math" panose="02040503050406030204" pitchFamily="18" charset="0"/>
                                    </a:rPr>
                                  </m:ctrlPr>
                                </m:fPr>
                                <m:num>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num>
                                <m:den>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den>
                              </m:f>
                            </m:e>
                          </m:d>
                        </m:e>
                      </m:nary>
                      <m:d>
                        <m:dPr>
                          <m:ctrlPr>
                            <a:rPr lang="es-CO" i="1">
                              <a:latin typeface="Cambria Math" panose="02040503050406030204" pitchFamily="18" charset="0"/>
                              <a:ea typeface="Cambria Math" panose="02040503050406030204" pitchFamily="18" charset="0"/>
                            </a:rPr>
                          </m:ctrlPr>
                        </m:dPr>
                        <m:e>
                          <m:nary>
                            <m:naryPr>
                              <m:ctrlPr>
                                <a:rPr lang="es-CO"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𝑟</m:t>
                              </m:r>
                            </m:sub>
                            <m:sup>
                              <m:r>
                                <a:rPr lang="es-CO" i="1" smtClean="0">
                                  <a:latin typeface="Cambria Math" panose="02040503050406030204" pitchFamily="18" charset="0"/>
                                  <a:ea typeface="Cambria Math" panose="02040503050406030204" pitchFamily="18" charset="0"/>
                                </a:rPr>
                                <m:t>∞</m:t>
                              </m:r>
                            </m:sup>
                            <m:e>
                              <m:f>
                                <m:fPr>
                                  <m:ctrlPr>
                                    <a:rPr lang="es-CO" i="1" smtClean="0">
                                      <a:latin typeface="Cambria Math" panose="02040503050406030204" pitchFamily="18" charset="0"/>
                                      <a:ea typeface="Cambria Math" panose="02040503050406030204" pitchFamily="18" charset="0"/>
                                    </a:rPr>
                                  </m:ctrlPr>
                                </m:fPr>
                                <m:num>
                                  <m:r>
                                    <a:rPr lang="es-CO" i="1" smtClean="0">
                                      <a:latin typeface="Cambria Math" panose="02040503050406030204" pitchFamily="18" charset="0"/>
                                      <a:ea typeface="Cambria Math" panose="02040503050406030204" pitchFamily="18" charset="0"/>
                                    </a:rPr>
                                    <m:t>𝜌</m:t>
                                  </m:r>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𝑟</m:t>
                                      </m:r>
                                    </m:e>
                                  </m:d>
                                  <m:r>
                                    <a:rPr lang="es-CO" b="0" i="1" smtClean="0">
                                      <a:latin typeface="Cambria Math" panose="02040503050406030204" pitchFamily="18" charset="0"/>
                                      <a:ea typeface="Cambria Math" panose="02040503050406030204" pitchFamily="18" charset="0"/>
                                    </a:rPr>
                                    <m:t>𝑀</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𝑟</m:t>
                                  </m:r>
                                  <m:r>
                                    <a:rPr lang="es-CO" b="0" i="1" smtClean="0">
                                      <a:latin typeface="Cambria Math" panose="02040503050406030204" pitchFamily="18" charset="0"/>
                                      <a:ea typeface="Cambria Math" panose="02040503050406030204" pitchFamily="18" charset="0"/>
                                    </a:rPr>
                                    <m:t>)</m:t>
                                  </m:r>
                                </m:num>
                                <m:den>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𝑟</m:t>
                                      </m:r>
                                    </m:e>
                                    <m:sup>
                                      <m:r>
                                        <a:rPr lang="es-CO" b="0" i="1" smtClean="0">
                                          <a:latin typeface="Cambria Math" panose="02040503050406030204" pitchFamily="18" charset="0"/>
                                          <a:ea typeface="Cambria Math" panose="02040503050406030204" pitchFamily="18" charset="0"/>
                                        </a:rPr>
                                        <m:t>2</m:t>
                                      </m:r>
                                    </m:sup>
                                  </m:sSup>
                                </m:den>
                              </m:f>
                            </m:e>
                          </m:nary>
                          <m:r>
                            <a:rPr lang="es-CO" b="0" i="1" smtClean="0">
                              <a:latin typeface="Cambria Math" panose="02040503050406030204" pitchFamily="18" charset="0"/>
                              <a:ea typeface="Cambria Math" panose="02040503050406030204" pitchFamily="18" charset="0"/>
                            </a:rPr>
                            <m:t>𝑑𝑟</m:t>
                          </m:r>
                        </m:e>
                      </m:d>
                      <m:f>
                        <m:fPr>
                          <m:ctrlPr>
                            <a:rPr lang="es-CO" i="1">
                              <a:latin typeface="Cambria Math" panose="02040503050406030204" pitchFamily="18" charset="0"/>
                              <a:ea typeface="Cambria Math" panose="02040503050406030204" pitchFamily="18" charset="0"/>
                            </a:rPr>
                          </m:ctrlPr>
                        </m:fPr>
                        <m:num>
                          <m:r>
                            <a:rPr lang="es-CO" i="1">
                              <a:latin typeface="Cambria Math" panose="02040503050406030204" pitchFamily="18" charset="0"/>
                            </a:rPr>
                            <m:t>𝑟𝑑𝑟</m:t>
                          </m:r>
                        </m:num>
                        <m:den>
                          <m:rad>
                            <m:radPr>
                              <m:degHide m:val="on"/>
                              <m:ctrlPr>
                                <a:rPr lang="es-CO" i="1">
                                  <a:latin typeface="Cambria Math" panose="02040503050406030204" pitchFamily="18" charset="0"/>
                                  <a:ea typeface="Cambria Math" panose="02040503050406030204" pitchFamily="18" charset="0"/>
                                </a:rPr>
                              </m:ctrlPr>
                            </m:radPr>
                            <m:deg/>
                            <m:e>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e>
                          </m:rad>
                        </m:den>
                      </m:f>
                    </m:oMath>
                  </m:oMathPara>
                </a14:m>
                <a:endParaRPr lang="es-CO" dirty="0"/>
              </a:p>
            </p:txBody>
          </p:sp>
        </mc:Choice>
        <mc:Fallback xmlns="">
          <p:sp>
            <p:nvSpPr>
              <p:cNvPr id="2" name="CuadroTexto 1"/>
              <p:cNvSpPr txBox="1">
                <a:spLocks noRot="1" noChangeAspect="1" noMove="1" noResize="1" noEditPoints="1" noAdjustHandles="1" noChangeArrowheads="1" noChangeShapeType="1" noTextEdit="1"/>
              </p:cNvSpPr>
              <p:nvPr/>
            </p:nvSpPr>
            <p:spPr>
              <a:xfrm>
                <a:off x="1549347" y="4071273"/>
                <a:ext cx="5936946" cy="627992"/>
              </a:xfrm>
              <a:prstGeom prst="rect">
                <a:avLst/>
              </a:prstGeom>
              <a:blipFill rotWithShape="0">
                <a:blip r:embed="rId3"/>
                <a:stretch>
                  <a:fillRect/>
                </a:stretch>
              </a:blipFill>
            </p:spPr>
            <p:txBody>
              <a:bodyPr/>
              <a:lstStyle/>
              <a:p>
                <a:r>
                  <a:rPr lang="es-CO">
                    <a:noFill/>
                  </a:rPr>
                  <a:t> </a:t>
                </a:r>
              </a:p>
            </p:txBody>
          </p:sp>
        </mc:Fallback>
      </mc:AlternateContent>
      <p:sp>
        <p:nvSpPr>
          <p:cNvPr id="8" name="CuadroTexto 7"/>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9" name="TextShape 1"/>
          <p:cNvSpPr txBox="1"/>
          <p:nvPr/>
        </p:nvSpPr>
        <p:spPr>
          <a:xfrm>
            <a:off x="311760" y="1097978"/>
            <a:ext cx="8520120" cy="1727416"/>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mc:AlternateContent xmlns:mc="http://schemas.openxmlformats.org/markup-compatibility/2006" xmlns:a14="http://schemas.microsoft.com/office/drawing/2010/main">
        <mc:Choice Requires="a14">
          <p:sp>
            <p:nvSpPr>
              <p:cNvPr id="10" name="TextShape 1"/>
              <p:cNvSpPr txBox="1"/>
              <p:nvPr/>
            </p:nvSpPr>
            <p:spPr>
              <a:xfrm>
                <a:off x="467640" y="1062483"/>
                <a:ext cx="8520120" cy="3233798"/>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Asumimos que las estrellas se mueven en un potencial suave y que en cualquier momento </a:t>
                </a:r>
                <a14:m>
                  <m:oMath xmlns:m="http://schemas.openxmlformats.org/officeDocument/2006/math">
                    <m:r>
                      <a:rPr lang="es-CO" b="0" i="1" smtClean="0">
                        <a:solidFill>
                          <a:srgbClr val="000000"/>
                        </a:solidFill>
                        <a:latin typeface="Cambria Math" panose="02040503050406030204" pitchFamily="18" charset="0"/>
                        <a:ea typeface="Crimson Text"/>
                      </a:rPr>
                      <m:t>𝑡</m:t>
                    </m:r>
                  </m:oMath>
                </a14:m>
                <a:r>
                  <a:rPr lang="es-MX" dirty="0" smtClean="0">
                    <a:solidFill>
                      <a:srgbClr val="000000"/>
                    </a:solidFill>
                    <a:latin typeface="Arial"/>
                    <a:ea typeface="Arial"/>
                  </a:rPr>
                  <a:t> </a:t>
                </a:r>
                <a:r>
                  <a:rPr lang="es-MX" dirty="0" smtClean="0">
                    <a:solidFill>
                      <a:srgbClr val="000000"/>
                    </a:solidFill>
                    <a:latin typeface="Book Antiqua" panose="02040602050305030304" pitchFamily="18" charset="0"/>
                    <a:ea typeface="Crimson Text"/>
                  </a:rPr>
                  <a:t>se puede describir el estado del sistema con la función de distribuci</a:t>
                </a:r>
                <a:r>
                  <a:rPr lang="es-MX" dirty="0">
                    <a:solidFill>
                      <a:srgbClr val="000000"/>
                    </a:solidFill>
                    <a:latin typeface="Book Antiqua" panose="02040602050305030304" pitchFamily="18" charset="0"/>
                    <a:ea typeface="Crimson Text"/>
                  </a:rPr>
                  <a:t>ón </a:t>
                </a:r>
                <a14:m>
                  <m:oMath xmlns:m="http://schemas.openxmlformats.org/officeDocument/2006/math">
                    <m:r>
                      <m:rPr>
                        <m:sty m:val="p"/>
                      </m:rPr>
                      <a:rPr lang="es-CO">
                        <a:solidFill>
                          <a:srgbClr val="000000"/>
                        </a:solidFill>
                        <a:latin typeface="Cambria Math" panose="02040503050406030204" pitchFamily="18" charset="0"/>
                      </a:rPr>
                      <m:t>f</m:t>
                    </m:r>
                    <m:d>
                      <m:dPr>
                        <m:ctrlPr>
                          <a:rPr lang="es-CO" i="1">
                            <a:solidFill>
                              <a:srgbClr val="000000"/>
                            </a:solidFill>
                            <a:latin typeface="Cambria Math" panose="02040503050406030204" pitchFamily="18" charset="0"/>
                          </a:rPr>
                        </m:ctrlPr>
                      </m:dPr>
                      <m:e>
                        <m:acc>
                          <m:accPr>
                            <m:chr m:val="⃗"/>
                            <m:ctrlPr>
                              <a:rPr lang="es-MX" i="1">
                                <a:solidFill>
                                  <a:srgbClr val="000000"/>
                                </a:solidFill>
                                <a:latin typeface="Cambria Math" panose="02040503050406030204" pitchFamily="18" charset="0"/>
                              </a:rPr>
                            </m:ctrlPr>
                          </m:accPr>
                          <m:e>
                            <m:r>
                              <a:rPr lang="es-CO" i="1">
                                <a:solidFill>
                                  <a:srgbClr val="000000"/>
                                </a:solidFill>
                                <a:latin typeface="Cambria Math" panose="02040503050406030204" pitchFamily="18" charset="0"/>
                              </a:rPr>
                              <m:t>𝑥</m:t>
                            </m:r>
                          </m:e>
                        </m:acc>
                        <m:r>
                          <a:rPr lang="es-CO" i="1">
                            <a:solidFill>
                              <a:srgbClr val="000000"/>
                            </a:solidFill>
                            <a:latin typeface="Cambria Math" panose="02040503050406030204" pitchFamily="18" charset="0"/>
                          </a:rPr>
                          <m:t>,</m:t>
                        </m:r>
                        <m:acc>
                          <m:accPr>
                            <m:chr m:val="⃗"/>
                            <m:ctrlPr>
                              <a:rPr lang="es-MX" i="1">
                                <a:solidFill>
                                  <a:srgbClr val="000000"/>
                                </a:solidFill>
                                <a:latin typeface="Cambria Math" panose="02040503050406030204" pitchFamily="18" charset="0"/>
                              </a:rPr>
                            </m:ctrlPr>
                          </m:accPr>
                          <m:e>
                            <m:r>
                              <a:rPr lang="es-CO" i="1">
                                <a:solidFill>
                                  <a:srgbClr val="000000"/>
                                </a:solidFill>
                                <a:latin typeface="Cambria Math" panose="02040503050406030204" pitchFamily="18" charset="0"/>
                              </a:rPr>
                              <m:t>𝑣</m:t>
                            </m:r>
                          </m:e>
                        </m:acc>
                        <m:r>
                          <a:rPr lang="es-CO" i="1">
                            <a:solidFill>
                              <a:srgbClr val="000000"/>
                            </a:solidFill>
                            <a:latin typeface="Cambria Math" panose="02040503050406030204" pitchFamily="18" charset="0"/>
                          </a:rPr>
                          <m:t>,</m:t>
                        </m:r>
                        <m:r>
                          <a:rPr lang="es-CO" i="1">
                            <a:solidFill>
                              <a:srgbClr val="000000"/>
                            </a:solidFill>
                            <a:latin typeface="Cambria Math" panose="02040503050406030204" pitchFamily="18" charset="0"/>
                          </a:rPr>
                          <m:t>𝑡</m:t>
                        </m:r>
                      </m:e>
                    </m:d>
                  </m:oMath>
                </a14:m>
                <a:r>
                  <a:rPr lang="es-MX" dirty="0" smtClean="0">
                    <a:solidFill>
                      <a:srgbClr val="000000"/>
                    </a:solidFill>
                    <a:latin typeface="Book Antiqua" panose="02040602050305030304" pitchFamily="18" charset="0"/>
                    <a:ea typeface="Crimson Text"/>
                  </a:rPr>
                  <a:t>.</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Momentos de la función de distribución que, junto con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𝜌</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𝑟</m:t>
                    </m:r>
                    <m:r>
                      <a:rPr lang="es-CO" b="0" i="1" smtClean="0">
                        <a:solidFill>
                          <a:srgbClr val="000000"/>
                        </a:solidFill>
                        <a:latin typeface="Cambria Math" panose="02040503050406030204" pitchFamily="18" charset="0"/>
                        <a:ea typeface="Cambria Math" panose="02040503050406030204" pitchFamily="18" charset="0"/>
                      </a:rPr>
                      <m:t>)</m:t>
                    </m:r>
                  </m:oMath>
                </a14:m>
                <a:r>
                  <a:rPr lang="es-MX" dirty="0" smtClean="0">
                    <a:solidFill>
                      <a:srgbClr val="000000"/>
                    </a:solidFill>
                    <a:latin typeface="Book Antiqua" panose="02040602050305030304" pitchFamily="18" charset="0"/>
                    <a:ea typeface="Crimson Text"/>
                  </a:rPr>
                  <a:t> y </a:t>
                </a:r>
                <a14:m>
                  <m:oMath xmlns:m="http://schemas.openxmlformats.org/officeDocument/2006/math">
                    <m:r>
                      <a:rPr lang="es-CO" b="0" i="1" smtClean="0">
                        <a:solidFill>
                          <a:srgbClr val="000000"/>
                        </a:solidFill>
                        <a:latin typeface="Cambria Math" panose="02040503050406030204" pitchFamily="18" charset="0"/>
                        <a:ea typeface="Crimson Text"/>
                      </a:rPr>
                      <m:t>𝑀</m:t>
                    </m:r>
                    <m:r>
                      <a:rPr lang="es-CO" b="0" i="1" smtClean="0">
                        <a:solidFill>
                          <a:srgbClr val="000000"/>
                        </a:solidFill>
                        <a:latin typeface="Cambria Math" panose="02040503050406030204" pitchFamily="18" charset="0"/>
                        <a:ea typeface="Crimson Text"/>
                      </a:rPr>
                      <m:t>(</m:t>
                    </m:r>
                    <m:r>
                      <a:rPr lang="es-CO" b="0" i="1" smtClean="0">
                        <a:solidFill>
                          <a:srgbClr val="000000"/>
                        </a:solidFill>
                        <a:latin typeface="Cambria Math" panose="02040503050406030204" pitchFamily="18" charset="0"/>
                        <a:ea typeface="Crimson Text"/>
                      </a:rPr>
                      <m:t>𝑟</m:t>
                    </m:r>
                    <m:r>
                      <a:rPr lang="es-CO" b="0" i="1" smtClean="0">
                        <a:solidFill>
                          <a:srgbClr val="000000"/>
                        </a:solidFill>
                        <a:latin typeface="Cambria Math" panose="02040503050406030204" pitchFamily="18" charset="0"/>
                        <a:ea typeface="Crimson Text"/>
                      </a:rPr>
                      <m:t>)</m:t>
                    </m:r>
                  </m:oMath>
                </a14:m>
                <a:r>
                  <a:rPr lang="es-MX" dirty="0" smtClean="0">
                    <a:solidFill>
                      <a:srgbClr val="000000"/>
                    </a:solidFill>
                    <a:latin typeface="Book Antiqua" panose="02040602050305030304" pitchFamily="18" charset="0"/>
                    <a:ea typeface="Crimson Text"/>
                  </a:rPr>
                  <a:t> podrían ser suficientes para hacer una descripción de un sistema no colisional.</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Tomando esta ruta se llega entonces a una ecuación para la dispersión de velocidades proyectada.</a:t>
                </a: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p:txBody>
          </p:sp>
        </mc:Choice>
        <mc:Fallback xmlns="">
          <p:sp>
            <p:nvSpPr>
              <p:cNvPr id="10" name="TextShape 1"/>
              <p:cNvSpPr txBox="1">
                <a:spLocks noRot="1" noChangeAspect="1" noMove="1" noResize="1" noEditPoints="1" noAdjustHandles="1" noChangeArrowheads="1" noChangeShapeType="1" noTextEdit="1"/>
              </p:cNvSpPr>
              <p:nvPr/>
            </p:nvSpPr>
            <p:spPr>
              <a:xfrm>
                <a:off x="467640" y="1062483"/>
                <a:ext cx="8520120" cy="3233798"/>
              </a:xfrm>
              <a:prstGeom prst="rect">
                <a:avLst/>
              </a:prstGeom>
              <a:blipFill rotWithShape="0">
                <a:blip r:embed="rId4"/>
                <a:stretch>
                  <a:fillRect l="-501" r="-644"/>
                </a:stretch>
              </a:blipFill>
            </p:spPr>
            <p:txBody>
              <a:bodyPr/>
              <a:lstStyle/>
              <a:p>
                <a:r>
                  <a:rPr lang="es-CO">
                    <a:noFill/>
                  </a:rPr>
                  <a:t> </a:t>
                </a:r>
              </a:p>
            </p:txBody>
          </p:sp>
        </mc:Fallback>
      </mc:AlternateContent>
    </p:spTree>
    <p:extLst>
      <p:ext uri="{BB962C8B-B14F-4D97-AF65-F5344CB8AC3E}">
        <p14:creationId xmlns:p14="http://schemas.microsoft.com/office/powerpoint/2010/main" val="32336005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113213" y="923897"/>
                <a:ext cx="4325223" cy="4036317"/>
              </a:xfrm>
              <a:prstGeom prst="rect">
                <a:avLst/>
              </a:prstGeom>
            </p:spPr>
            <p:txBody>
              <a:bodyPr tIns="91440" bIns="91440"/>
              <a:lstStyle/>
              <a:p>
                <a:pPr>
                  <a:lnSpc>
                    <a:spcPct val="100000"/>
                  </a:lnSpc>
                </a:pPr>
                <a:r>
                  <a:rPr lang="es-CO" sz="1600" dirty="0" smtClean="0">
                    <a:solidFill>
                      <a:srgbClr val="000000"/>
                    </a:solidFill>
                    <a:latin typeface="Book Antiqua" panose="02040602050305030304" pitchFamily="18" charset="0"/>
                    <a:ea typeface="Cambria Math" panose="02040503050406030204" pitchFamily="18" charset="0"/>
                  </a:rPr>
                  <a:t>Este modelo desciende como </a:t>
                </a:r>
                <a14:m>
                  <m:oMath xmlns:m="http://schemas.openxmlformats.org/officeDocument/2006/math">
                    <m:sSup>
                      <m:sSupPr>
                        <m:ctrlPr>
                          <a:rPr lang="es-CO" sz="160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−4</m:t>
                        </m:r>
                      </m:sup>
                    </m:sSup>
                  </m:oMath>
                </a14:m>
                <a:r>
                  <a:rPr lang="es-CO" sz="1600" dirty="0" smtClean="0">
                    <a:solidFill>
                      <a:srgbClr val="000000"/>
                    </a:solidFill>
                    <a:latin typeface="Book Antiqua" panose="02040602050305030304" pitchFamily="18" charset="0"/>
                    <a:ea typeface="Cambria Math" panose="02040503050406030204" pitchFamily="18" charset="0"/>
                  </a:rPr>
                  <a:t> y tiene una pronunciada pendiente en la parte central. Su forma funcional es:</a:t>
                </a:r>
              </a:p>
              <a:p>
                <a:pPr>
                  <a:lnSpc>
                    <a:spcPct val="100000"/>
                  </a:lnSpc>
                </a:pPr>
                <a:endParaRPr lang="es-CO" sz="160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MX" sz="1600" i="1" smtClean="0">
                          <a:solidFill>
                            <a:srgbClr val="000000"/>
                          </a:solidFill>
                          <a:latin typeface="Cambria Math" panose="02040503050406030204" pitchFamily="18" charset="0"/>
                          <a:ea typeface="Cambria Math" panose="02040503050406030204" pitchFamily="18" charset="0"/>
                        </a:rPr>
                        <m:t>𝜌</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𝑀</m:t>
                          </m:r>
                        </m:num>
                        <m:den>
                          <m:r>
                            <a:rPr lang="es-CO" sz="1600" b="0" i="1" smtClean="0">
                              <a:solidFill>
                                <a:srgbClr val="000000"/>
                              </a:solidFill>
                              <a:latin typeface="Cambria Math" panose="02040503050406030204" pitchFamily="18" charset="0"/>
                              <a:ea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𝑎</m:t>
                          </m:r>
                        </m:num>
                        <m:den>
                          <m:r>
                            <a:rPr lang="es-CO" sz="1600" b="0" i="1" smtClean="0">
                              <a:solidFill>
                                <a:srgbClr val="000000"/>
                              </a:solidFill>
                              <a:latin typeface="Cambria Math" panose="02040503050406030204" pitchFamily="18" charset="0"/>
                              <a:ea typeface="Cambria Math" panose="02040503050406030204" pitchFamily="18" charset="0"/>
                            </a:rPr>
                            <m:t>𝑟</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1</m:t>
                          </m:r>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𝑟</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𝑎</m:t>
                              </m:r>
                              <m:r>
                                <a:rPr lang="es-CO" sz="1600" i="1">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endParaRPr lang="es-CO" sz="1600" i="1" dirty="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Cambria Math" panose="02040503050406030204" pitchFamily="18" charset="0"/>
                        </a:rPr>
                        <m:t>𝑀</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𝑀</m:t>
                      </m:r>
                      <m:f>
                        <m:fPr>
                          <m:ctrlPr>
                            <a:rPr lang="es-CO" sz="1600" b="0" i="1" smtClean="0">
                              <a:solidFill>
                                <a:srgbClr val="000000"/>
                              </a:solidFill>
                              <a:latin typeface="Cambria Math" panose="02040503050406030204" pitchFamily="18" charset="0"/>
                              <a:ea typeface="Cambria Math" panose="02040503050406030204" pitchFamily="18" charset="0"/>
                            </a:rPr>
                          </m:ctrlPr>
                        </m:fPr>
                        <m:num>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2</m:t>
                              </m:r>
                            </m:sup>
                          </m:sSup>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𝑎</m:t>
                                  </m:r>
                                </m:e>
                              </m:d>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dirty="0" smtClean="0">
                  <a:solidFill>
                    <a:srgbClr val="000000"/>
                  </a:solidFill>
                  <a:latin typeface="Cambria Math" panose="02040503050406030204" pitchFamily="18" charset="0"/>
                  <a:ea typeface="Cambria Math" panose="02040503050406030204" pitchFamily="18" charset="0"/>
                </a:endParaRPr>
              </a:p>
              <a:p>
                <a:pPr>
                  <a:lnSpc>
                    <a:spcPct val="100000"/>
                  </a:lnSpc>
                </a:pPr>
                <a:r>
                  <a:rPr lang="es-CO" sz="1600" dirty="0" smtClean="0">
                    <a:solidFill>
                      <a:srgbClr val="000000"/>
                    </a:solidFill>
                    <a:latin typeface="Cambria Math" panose="02040503050406030204" pitchFamily="18" charset="0"/>
                    <a:ea typeface="Cambria Math" panose="02040503050406030204" pitchFamily="18" charset="0"/>
                  </a:rPr>
                  <a:t>Este modelo tiene asociado un perfil de brillo superficial en términos del radio proyectado:</a:t>
                </a:r>
                <a:endParaRPr lang="es-CO" sz="1600" b="0"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Arial"/>
                        </a:rPr>
                        <m:t>𝐼</m:t>
                      </m:r>
                      <m:d>
                        <m:dPr>
                          <m:ctrlPr>
                            <a:rPr lang="es-CO" sz="1600" b="0" i="1" smtClean="0">
                              <a:solidFill>
                                <a:srgbClr val="000000"/>
                              </a:solidFill>
                              <a:latin typeface="Cambria Math" panose="02040503050406030204" pitchFamily="18" charset="0"/>
                              <a:ea typeface="Arial"/>
                            </a:rPr>
                          </m:ctrlPr>
                        </m:dPr>
                        <m:e>
                          <m:r>
                            <a:rPr lang="es-CO" sz="1600" b="0" i="1" smtClean="0">
                              <a:solidFill>
                                <a:srgbClr val="000000"/>
                              </a:solidFill>
                              <a:latin typeface="Cambria Math" panose="02040503050406030204" pitchFamily="18" charset="0"/>
                              <a:ea typeface="Arial"/>
                            </a:rPr>
                            <m:t>𝑅</m:t>
                          </m:r>
                        </m:e>
                      </m:d>
                      <m:r>
                        <a:rPr lang="es-CO" sz="1600" b="0" i="1" smtClean="0">
                          <a:solidFill>
                            <a:srgbClr val="000000"/>
                          </a:solidFill>
                          <a:latin typeface="Cambria Math" panose="02040503050406030204" pitchFamily="18" charset="0"/>
                          <a:ea typeface="Arial"/>
                        </a:rPr>
                        <m:t>=</m:t>
                      </m:r>
                      <m:f>
                        <m:fPr>
                          <m:ctrlPr>
                            <a:rPr lang="es-CO" sz="1600" b="0" i="1" smtClean="0">
                              <a:solidFill>
                                <a:srgbClr val="000000"/>
                              </a:solidFill>
                              <a:latin typeface="Cambria Math" panose="02040503050406030204" pitchFamily="18" charset="0"/>
                            </a:rPr>
                          </m:ctrlPr>
                        </m:fPr>
                        <m:num>
                          <m:r>
                            <a:rPr lang="es-CO" sz="1600" b="0" i="1" smtClean="0">
                              <a:solidFill>
                                <a:srgbClr val="000000"/>
                              </a:solidFill>
                              <a:latin typeface="Cambria Math" panose="02040503050406030204" pitchFamily="18" charset="0"/>
                            </a:rPr>
                            <m:t>𝑀</m:t>
                          </m:r>
                        </m:num>
                        <m:den>
                          <m:r>
                            <a:rPr lang="es-CO" sz="1600" b="0" i="1" smtClean="0">
                              <a:solidFill>
                                <a:srgbClr val="000000"/>
                              </a:solidFill>
                              <a:latin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𝑎</m:t>
                              </m:r>
                            </m:e>
                            <m:sup>
                              <m:r>
                                <a:rPr lang="es-CO" sz="1600" b="0" i="1" smtClean="0">
                                  <a:solidFill>
                                    <a:srgbClr val="000000"/>
                                  </a:solidFill>
                                  <a:latin typeface="Cambria Math" panose="02040503050406030204" pitchFamily="18" charset="0"/>
                                  <a:ea typeface="Cambria Math" panose="02040503050406030204" pitchFamily="18" charset="0"/>
                                </a:rPr>
                                <m:t>2</m:t>
                              </m:r>
                            </m:sup>
                          </m:sSup>
                          <m:r>
                            <m:rPr>
                              <m:sty m:val="p"/>
                            </m:rPr>
                            <a:rPr lang="el-GR" sz="1600" b="0" i="1" smtClean="0">
                              <a:solidFill>
                                <a:srgbClr val="000000"/>
                              </a:solidFill>
                              <a:latin typeface="Cambria Math" panose="02040503050406030204" pitchFamily="18" charset="0"/>
                              <a:ea typeface="Cambria Math" panose="02040503050406030204" pitchFamily="18" charset="0"/>
                            </a:rPr>
                            <m:t>Γ</m:t>
                          </m:r>
                          <m:sSup>
                            <m:sSupPr>
                              <m:ctrlPr>
                                <a:rPr lang="el-GR"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(1−</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𝑠</m:t>
                                  </m:r>
                                </m:e>
                                <m:sup>
                                  <m:r>
                                    <a:rPr lang="es-CO" sz="1600" b="0" i="1" smtClean="0">
                                      <a:solidFill>
                                        <a:srgbClr val="000000"/>
                                      </a:solidFill>
                                      <a:latin typeface="Cambria Math" panose="02040503050406030204" pitchFamily="18" charset="0"/>
                                      <a:ea typeface="Cambria Math" panose="02040503050406030204" pitchFamily="18" charset="0"/>
                                    </a:rPr>
                                    <m:t>2</m:t>
                                  </m:r>
                                </m:sup>
                              </m:sSup>
                              <m:r>
                                <a:rPr lang="es-CO" sz="1600" b="0" i="1" smtClean="0">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2</m:t>
                              </m:r>
                            </m:sup>
                          </m:sSup>
                        </m:den>
                      </m:f>
                      <m:d>
                        <m:dPr>
                          <m:begChr m:val="["/>
                          <m:endChr m:val="]"/>
                          <m:ctrlPr>
                            <a:rPr lang="es-CO" sz="1600" b="0" i="1" smtClean="0">
                              <a:solidFill>
                                <a:srgbClr val="000000"/>
                              </a:solidFill>
                              <a:latin typeface="Cambria Math" panose="02040503050406030204" pitchFamily="18" charset="0"/>
                            </a:rPr>
                          </m:ctrlPr>
                        </m:dPr>
                        <m:e>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2+</m:t>
                              </m:r>
                              <m:sSup>
                                <m:sSupPr>
                                  <m:ctrlPr>
                                    <a:rPr lang="es-CO" sz="1600" b="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𝑠</m:t>
                                  </m:r>
                                </m:e>
                                <m:sup>
                                  <m:r>
                                    <a:rPr lang="es-CO" sz="1600" b="0" i="1" smtClean="0">
                                      <a:solidFill>
                                        <a:srgbClr val="000000"/>
                                      </a:solidFill>
                                      <a:latin typeface="Cambria Math" panose="02040503050406030204" pitchFamily="18" charset="0"/>
                                    </a:rPr>
                                    <m:t>2</m:t>
                                  </m:r>
                                </m:sup>
                              </m:sSup>
                            </m:e>
                          </m:d>
                          <m:r>
                            <a:rPr lang="es-CO" sz="1600" b="0" i="1" smtClean="0">
                              <a:solidFill>
                                <a:srgbClr val="000000"/>
                              </a:solidFill>
                              <a:latin typeface="Cambria Math" panose="02040503050406030204" pitchFamily="18" charset="0"/>
                            </a:rPr>
                            <m:t>𝑋</m:t>
                          </m:r>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𝑠</m:t>
                              </m:r>
                            </m:e>
                          </m:d>
                          <m:r>
                            <a:rPr lang="es-CO" sz="1600" b="0" i="1" smtClean="0">
                              <a:solidFill>
                                <a:srgbClr val="000000"/>
                              </a:solidFill>
                              <a:latin typeface="Cambria Math" panose="02040503050406030204" pitchFamily="18" charset="0"/>
                            </a:rPr>
                            <m:t>−3</m:t>
                          </m:r>
                        </m:e>
                      </m:d>
                      <m:r>
                        <a:rPr lang="es-CO" sz="1600" i="1">
                          <a:solidFill>
                            <a:srgbClr val="000000"/>
                          </a:solidFill>
                          <a:latin typeface="Cambria Math" panose="02040503050406030204" pitchFamily="18" charset="0"/>
                          <a:ea typeface="Cambria Math" panose="02040503050406030204" pitchFamily="18" charset="0"/>
                        </a:rPr>
                        <m:t>)</m:t>
                      </m:r>
                    </m:oMath>
                  </m:oMathPara>
                </a14:m>
                <a:endParaRPr sz="1600" dirty="0"/>
              </a:p>
            </p:txBody>
          </p:sp>
        </mc:Choice>
        <mc:Fallback xmlns="">
          <p:sp>
            <p:nvSpPr>
              <p:cNvPr id="87" name="TextShape 1"/>
              <p:cNvSpPr txBox="1">
                <a:spLocks noRot="1" noChangeAspect="1" noMove="1" noResize="1" noEditPoints="1" noAdjustHandles="1" noChangeArrowheads="1" noChangeShapeType="1" noTextEdit="1"/>
              </p:cNvSpPr>
              <p:nvPr/>
            </p:nvSpPr>
            <p:spPr>
              <a:xfrm>
                <a:off x="113213" y="923897"/>
                <a:ext cx="4325223" cy="4036317"/>
              </a:xfrm>
              <a:prstGeom prst="rect">
                <a:avLst/>
              </a:prstGeom>
              <a:blipFill rotWithShape="0">
                <a:blip r:embed="rId3"/>
                <a:stretch>
                  <a:fillRect l="-846" r="-84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14</a:t>
            </a:fld>
            <a:endParaRPr/>
          </a:p>
        </p:txBody>
      </p:sp>
      <p:sp>
        <p:nvSpPr>
          <p:cNvPr id="6" name="TextShape 1"/>
          <p:cNvSpPr txBox="1"/>
          <p:nvPr/>
        </p:nvSpPr>
        <p:spPr>
          <a:xfrm>
            <a:off x="203760" y="226260"/>
            <a:ext cx="4070289"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Modelo de </a:t>
            </a:r>
            <a:r>
              <a:rPr lang="es-MX" sz="2400" b="1" dirty="0" err="1" smtClean="0">
                <a:solidFill>
                  <a:srgbClr val="000000"/>
                </a:solidFill>
                <a:latin typeface="Book Antiqua" panose="02040602050305030304" pitchFamily="18" charset="0"/>
                <a:ea typeface="Arial"/>
              </a:rPr>
              <a:t>Hernquist</a:t>
            </a:r>
            <a:endParaRPr sz="2400" b="1" dirty="0">
              <a:latin typeface="Book Antiqua" panose="02040602050305030304" pitchFamily="18" charset="0"/>
            </a:endParaRPr>
          </a:p>
        </p:txBody>
      </p:sp>
      <p:sp>
        <p:nvSpPr>
          <p:cNvPr id="9" name="CuadroTexto 8"/>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5" name="CuadroTexto 4"/>
          <p:cNvSpPr txBox="1"/>
          <p:nvPr/>
        </p:nvSpPr>
        <p:spPr>
          <a:xfrm>
            <a:off x="4949208" y="4401470"/>
            <a:ext cx="4015843" cy="523220"/>
          </a:xfrm>
          <a:prstGeom prst="rect">
            <a:avLst/>
          </a:prstGeom>
          <a:noFill/>
        </p:spPr>
        <p:txBody>
          <a:bodyPr wrap="none" rtlCol="0">
            <a:spAutoFit/>
          </a:bodyPr>
          <a:lstStyle/>
          <a:p>
            <a:pPr algn="ctr"/>
            <a:r>
              <a:rPr lang="es-CO" sz="1400" i="1" dirty="0" smtClean="0">
                <a:latin typeface="Book Antiqua" panose="02040602050305030304" pitchFamily="18" charset="0"/>
              </a:rPr>
              <a:t>Comparación Chris </a:t>
            </a:r>
            <a:r>
              <a:rPr lang="es-CO" sz="1400" i="1" dirty="0" err="1" smtClean="0">
                <a:latin typeface="Book Antiqua" panose="02040602050305030304" pitchFamily="18" charset="0"/>
              </a:rPr>
              <a:t>Flynn</a:t>
            </a:r>
            <a:r>
              <a:rPr lang="es-CO" sz="1400" i="1" dirty="0" smtClean="0">
                <a:latin typeface="Book Antiqua" panose="02040602050305030304" pitchFamily="18" charset="0"/>
              </a:rPr>
              <a:t>, </a:t>
            </a:r>
            <a:r>
              <a:rPr lang="es-CO" sz="1400" i="1" dirty="0" err="1" smtClean="0">
                <a:latin typeface="Book Antiqua" panose="02040602050305030304" pitchFamily="18" charset="0"/>
              </a:rPr>
              <a:t>Galactic</a:t>
            </a:r>
            <a:r>
              <a:rPr lang="es-CO" sz="1400" i="1" dirty="0" smtClean="0">
                <a:latin typeface="Book Antiqua" panose="02040602050305030304" pitchFamily="18" charset="0"/>
              </a:rPr>
              <a:t> Dynamics notes,</a:t>
            </a:r>
          </a:p>
          <a:p>
            <a:pPr algn="ctr"/>
            <a:r>
              <a:rPr lang="es-CO" sz="1400" i="1" dirty="0" smtClean="0">
                <a:latin typeface="Book Antiqua" panose="02040602050305030304" pitchFamily="18" charset="0"/>
              </a:rPr>
              <a:t>Observatorio de </a:t>
            </a:r>
            <a:r>
              <a:rPr lang="es-CO" sz="1400" i="1" dirty="0" err="1" smtClean="0">
                <a:latin typeface="Book Antiqua" panose="02040602050305030304" pitchFamily="18" charset="0"/>
              </a:rPr>
              <a:t>Tuorla</a:t>
            </a:r>
            <a:r>
              <a:rPr lang="es-CO" sz="1400" i="1" dirty="0" smtClean="0">
                <a:latin typeface="Book Antiqua" panose="02040602050305030304" pitchFamily="18" charset="0"/>
              </a:rPr>
              <a:t>.</a:t>
            </a:r>
            <a:endParaRPr lang="es-CO" sz="1400" i="1" dirty="0">
              <a:latin typeface="Book Antiqua" panose="02040602050305030304" pitchFamily="18" charset="0"/>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267" y="403763"/>
            <a:ext cx="4057553" cy="39621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Conector recto de flecha 10"/>
          <p:cNvCxnSpPr/>
          <p:nvPr/>
        </p:nvCxnSpPr>
        <p:spPr>
          <a:xfrm>
            <a:off x="3318553" y="2260315"/>
            <a:ext cx="3566540" cy="5342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76217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7" name="TextShape 1"/>
          <p:cNvSpPr txBox="1"/>
          <p:nvPr/>
        </p:nvSpPr>
        <p:spPr>
          <a:xfrm>
            <a:off x="155880" y="1171254"/>
            <a:ext cx="3152399" cy="2013736"/>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T</a:t>
            </a:r>
            <a:r>
              <a:rPr lang="es-MX" sz="2000" dirty="0" smtClean="0">
                <a:solidFill>
                  <a:srgbClr val="000000"/>
                </a:solidFill>
                <a:latin typeface="Book Antiqua" panose="02040602050305030304" pitchFamily="18" charset="0"/>
                <a:ea typeface="Arial"/>
              </a:rPr>
              <a:t>écnicas de correlación cruzada en la transformada de Fourier entre nuestros espectros y espectros de referencia.</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6" name="TextShape 1"/>
          <p:cNvSpPr txBox="1"/>
          <p:nvPr/>
        </p:nvSpPr>
        <p:spPr>
          <a:xfrm>
            <a:off x="203760" y="149333"/>
            <a:ext cx="3104519" cy="1021919"/>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Cálculo de las velocidades radiales</a:t>
            </a:r>
            <a:endParaRPr sz="2400" b="1" dirty="0">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277" y="610153"/>
            <a:ext cx="5340434" cy="40529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15</a:t>
            </a:fld>
            <a:endParaRPr dirty="0"/>
          </a:p>
        </p:txBody>
      </p:sp>
      <p:sp>
        <p:nvSpPr>
          <p:cNvPr id="8" name="CuadroTexto 7"/>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9" name="TextShape 1"/>
          <p:cNvSpPr txBox="1"/>
          <p:nvPr/>
        </p:nvSpPr>
        <p:spPr>
          <a:xfrm>
            <a:off x="311760" y="3133734"/>
            <a:ext cx="2907588" cy="565077"/>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L</a:t>
            </a:r>
            <a:r>
              <a:rPr lang="es-MX" sz="2000" dirty="0" smtClean="0">
                <a:solidFill>
                  <a:srgbClr val="000000"/>
                </a:solidFill>
                <a:latin typeface="Book Antiqua" panose="02040602050305030304" pitchFamily="18" charset="0"/>
                <a:ea typeface="Arial"/>
              </a:rPr>
              <a:t>íneas telúricas</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10" name="TextShape 1"/>
          <p:cNvSpPr txBox="1"/>
          <p:nvPr/>
        </p:nvSpPr>
        <p:spPr>
          <a:xfrm>
            <a:off x="311760" y="3789012"/>
            <a:ext cx="2907588" cy="565077"/>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Se usan líneas de emisión y de absorción como el Triplete de Calcio</a:t>
            </a:r>
          </a:p>
          <a:p>
            <a:pPr>
              <a:lnSpc>
                <a:spcPct val="100000"/>
              </a:lnSpc>
            </a:pPr>
            <a:endParaRPr lang="es-MX" sz="2000" dirty="0">
              <a:solidFill>
                <a:srgbClr val="000000"/>
              </a:solidFill>
              <a:latin typeface="Book Antiqua" panose="02040602050305030304" pitchFamily="18" charset="0"/>
              <a:ea typeface="Arial"/>
            </a:endParaRPr>
          </a:p>
        </p:txBody>
      </p:sp>
      <p:cxnSp>
        <p:nvCxnSpPr>
          <p:cNvPr id="4" name="Conector recto de flecha 3"/>
          <p:cNvCxnSpPr/>
          <p:nvPr/>
        </p:nvCxnSpPr>
        <p:spPr>
          <a:xfrm flipV="1">
            <a:off x="2204691" y="2424701"/>
            <a:ext cx="3692675" cy="10043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p:cNvCxnSpPr/>
          <p:nvPr/>
        </p:nvCxnSpPr>
        <p:spPr>
          <a:xfrm flipV="1">
            <a:off x="2691829" y="3000054"/>
            <a:ext cx="4751438" cy="1656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V="1">
            <a:off x="7366210" y="2706193"/>
            <a:ext cx="154113" cy="25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7442648" y="2834620"/>
            <a:ext cx="324520" cy="1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7456026" y="2952294"/>
            <a:ext cx="610428" cy="97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4087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55880" y="971405"/>
            <a:ext cx="3994879" cy="1878589"/>
          </a:xfrm>
          <a:prstGeom prst="rect">
            <a:avLst/>
          </a:prstGeom>
        </p:spPr>
        <p:txBody>
          <a:bodyPr tIns="91440" bIns="91440"/>
          <a:lstStyle/>
          <a:p>
            <a:pPr algn="ctr">
              <a:lnSpc>
                <a:spcPct val="100000"/>
              </a:lnSpc>
            </a:pPr>
            <a:r>
              <a:rPr lang="es-MX" b="1" dirty="0" smtClean="0">
                <a:solidFill>
                  <a:srgbClr val="000000"/>
                </a:solidFill>
                <a:latin typeface="Book Antiqua" panose="02040602050305030304" pitchFamily="18" charset="0"/>
                <a:ea typeface="Crimson Text"/>
              </a:rPr>
              <a:t>XCSAO</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r>
              <a:rPr lang="es-MX" dirty="0" smtClean="0">
                <a:solidFill>
                  <a:srgbClr val="000000"/>
                </a:solidFill>
                <a:latin typeface="Book Antiqua" panose="02040602050305030304" pitchFamily="18" charset="0"/>
                <a:ea typeface="Crimson Text"/>
              </a:rPr>
              <a:t>Estos algoritmos de RVSAO entregan la velocidad radial del objeto justo donde se da el pico en la correlación cruzada de los espectros.</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endParaRPr lang="es-MX" sz="2000" dirty="0">
              <a:solidFill>
                <a:srgbClr val="000000"/>
              </a:solidFill>
              <a:latin typeface="Book Antiqua" panose="02040602050305030304" pitchFamily="18" charset="0"/>
              <a:ea typeface="Crimson Text"/>
            </a:endParaRPr>
          </a:p>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16</a:t>
            </a:fld>
            <a:endParaRPr/>
          </a:p>
        </p:txBody>
      </p:sp>
      <p:sp>
        <p:nvSpPr>
          <p:cNvPr id="6" name="TextShape 1"/>
          <p:cNvSpPr txBox="1"/>
          <p:nvPr/>
        </p:nvSpPr>
        <p:spPr>
          <a:xfrm>
            <a:off x="203760" y="296838"/>
            <a:ext cx="8628120" cy="667592"/>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Técnica de correlaciones cruzadas con paquetes de IRAF</a:t>
            </a:r>
            <a:endParaRPr sz="2400" b="1" dirty="0">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36" y="3363407"/>
            <a:ext cx="3908223" cy="14230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237" y="2312177"/>
            <a:ext cx="3676751" cy="27440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CuadroTexto 9"/>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cxnSp>
        <p:nvCxnSpPr>
          <p:cNvPr id="5" name="Conector recto 4"/>
          <p:cNvCxnSpPr/>
          <p:nvPr/>
        </p:nvCxnSpPr>
        <p:spPr>
          <a:xfrm>
            <a:off x="4366517" y="945070"/>
            <a:ext cx="20548" cy="4198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6269063" y="1028892"/>
            <a:ext cx="992579" cy="369332"/>
          </a:xfrm>
          <a:prstGeom prst="rect">
            <a:avLst/>
          </a:prstGeom>
        </p:spPr>
        <p:txBody>
          <a:bodyPr wrap="none">
            <a:spAutoFit/>
          </a:bodyPr>
          <a:lstStyle/>
          <a:p>
            <a:r>
              <a:rPr lang="es-MX" b="1" dirty="0">
                <a:solidFill>
                  <a:srgbClr val="000000"/>
                </a:solidFill>
                <a:latin typeface="Book Antiqua" panose="02040602050305030304" pitchFamily="18" charset="0"/>
                <a:ea typeface="Crimson Text"/>
              </a:rPr>
              <a:t>FXCOR</a:t>
            </a:r>
            <a:endParaRPr lang="es-CO" dirty="0"/>
          </a:p>
        </p:txBody>
      </p:sp>
      <p:sp>
        <p:nvSpPr>
          <p:cNvPr id="11" name="Rectángulo 10"/>
          <p:cNvSpPr/>
          <p:nvPr/>
        </p:nvSpPr>
        <p:spPr>
          <a:xfrm>
            <a:off x="4517820" y="1507950"/>
            <a:ext cx="4572000" cy="584775"/>
          </a:xfrm>
          <a:prstGeom prst="rect">
            <a:avLst/>
          </a:prstGeom>
        </p:spPr>
        <p:txBody>
          <a:bodyPr>
            <a:spAutoFit/>
          </a:bodyPr>
          <a:lstStyle/>
          <a:p>
            <a:pPr>
              <a:lnSpc>
                <a:spcPct val="100000"/>
              </a:lnSpc>
            </a:pPr>
            <a:r>
              <a:rPr lang="es-MX" sz="1600" dirty="0" smtClean="0">
                <a:solidFill>
                  <a:srgbClr val="000000"/>
                </a:solidFill>
                <a:latin typeface="Book Antiqua" panose="02040602050305030304" pitchFamily="18" charset="0"/>
                <a:ea typeface="Crimson Text"/>
              </a:rPr>
              <a:t>En éstos algoritmos el cálculo de la velocidad se hace en términos del FWHM de la correlación</a:t>
            </a:r>
            <a:endParaRPr lang="es-MX" sz="1600" dirty="0">
              <a:solidFill>
                <a:srgbClr val="000000"/>
              </a:solidFill>
              <a:latin typeface="Book Antiqua" panose="02040602050305030304" pitchFamily="18" charset="0"/>
              <a:ea typeface="Crimson Text"/>
            </a:endParaRPr>
          </a:p>
        </p:txBody>
      </p:sp>
    </p:spTree>
    <p:extLst>
      <p:ext uri="{BB962C8B-B14F-4D97-AF65-F5344CB8AC3E}">
        <p14:creationId xmlns:p14="http://schemas.microsoft.com/office/powerpoint/2010/main" val="17517284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257760" y="1324980"/>
                <a:ext cx="8520120" cy="325098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3200" dirty="0" smtClean="0">
                    <a:solidFill>
                      <a:srgbClr val="000000"/>
                    </a:solidFill>
                    <a:latin typeface="Book Antiqua" panose="02040602050305030304" pitchFamily="18" charset="0"/>
                    <a:ea typeface="Crimson Text"/>
                  </a:rPr>
                  <a:t>?</a:t>
                </a:r>
              </a:p>
              <a:p>
                <a:pPr algn="ctr">
                  <a:lnSpc>
                    <a:spcPct val="100000"/>
                  </a:lnSpc>
                </a:pPr>
                <a:endParaRPr lang="es-MX" sz="3200" dirty="0" smtClean="0">
                  <a:solidFill>
                    <a:srgbClr val="000000"/>
                  </a:solidFill>
                  <a:latin typeface="Book Antiqua" panose="02040602050305030304" pitchFamily="18" charset="0"/>
                  <a:ea typeface="Arial"/>
                </a:endParaRPr>
              </a:p>
              <a:p>
                <a:pPr algn="ctr">
                  <a:lnSpc>
                    <a:spcPct val="100000"/>
                  </a:lnSpc>
                </a:pPr>
                <a:endParaRPr lang="es-MX" sz="3200" dirty="0">
                  <a:solidFill>
                    <a:srgbClr val="000000"/>
                  </a:solidFill>
                  <a:latin typeface="Book Antiqua" panose="02040602050305030304" pitchFamily="18" charset="0"/>
                  <a:ea typeface="Arial"/>
                </a:endParaRPr>
              </a:p>
              <a:p>
                <a:pPr algn="ctr">
                  <a:lnSpc>
                    <a:spcPct val="100000"/>
                  </a:lnSpc>
                </a:pPr>
                <a:r>
                  <a:rPr lang="es-MX" sz="3200" dirty="0" smtClean="0">
                    <a:solidFill>
                      <a:srgbClr val="000000"/>
                    </a:solidFill>
                    <a:latin typeface="Book Antiqua" panose="02040602050305030304" pitchFamily="18" charset="0"/>
                    <a:ea typeface="Arial"/>
                  </a:rPr>
                  <a:t>Vamos a introducir nuestro método</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257760" y="1324980"/>
                <a:ext cx="8520120" cy="3250980"/>
              </a:xfrm>
              <a:prstGeom prst="rect">
                <a:avLst/>
              </a:prstGeom>
              <a:blipFill rotWithShape="0">
                <a:blip r:embed="rId3"/>
                <a:stretch>
                  <a:fillRect t="-93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17</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V</a:t>
            </a:r>
            <a:r>
              <a:rPr lang="es-MX" sz="2800" b="1" dirty="0" smtClean="0">
                <a:solidFill>
                  <a:srgbClr val="000000"/>
                </a:solidFill>
                <a:latin typeface="Book Antiqua" panose="02040602050305030304" pitchFamily="18" charset="0"/>
                <a:ea typeface="Arial"/>
              </a:rPr>
              <a:t>olvamos a la pregunta inicial</a:t>
            </a:r>
            <a:endParaRPr b="1" dirty="0">
              <a:latin typeface="Book Antiqua" panose="02040602050305030304" pitchFamily="18" charset="0"/>
            </a:endParaRPr>
          </a:p>
        </p:txBody>
      </p:sp>
    </p:spTree>
    <p:extLst>
      <p:ext uri="{BB962C8B-B14F-4D97-AF65-F5344CB8AC3E}">
        <p14:creationId xmlns:p14="http://schemas.microsoft.com/office/powerpoint/2010/main" val="27762266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0" y="1024920"/>
                <a:ext cx="9020880" cy="3958046"/>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Incluimos materia oscura en el modelo de </a:t>
                </a:r>
                <a:r>
                  <a:rPr lang="es-MX" dirty="0" err="1" smtClean="0">
                    <a:solidFill>
                      <a:srgbClr val="000000"/>
                    </a:solidFill>
                    <a:latin typeface="Book Antiqua" panose="02040602050305030304" pitchFamily="18" charset="0"/>
                    <a:ea typeface="Crimson Text"/>
                  </a:rPr>
                  <a:t>Hernquist</a:t>
                </a:r>
                <a:r>
                  <a:rPr lang="es-MX" dirty="0" smtClean="0">
                    <a:solidFill>
                      <a:srgbClr val="000000"/>
                    </a:solidFill>
                    <a:latin typeface="Book Antiqua" panose="02040602050305030304" pitchFamily="18" charset="0"/>
                    <a:ea typeface="Crimson Text"/>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Buscamos restricciones (basadas en razones físicas y en los datos reportados por otros autores) que nos permitan darle consistencia a los parámetros que queremos encontrar:</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algn="ctr">
                  <a:lnSpc>
                    <a:spcPct val="100000"/>
                  </a:lnSpc>
                </a:pPr>
                <a:r>
                  <a:rPr lang="es-MX" sz="1600" dirty="0">
                    <a:solidFill>
                      <a:srgbClr val="000000"/>
                    </a:solidFill>
                    <a:latin typeface="Book Antiqua" panose="02040602050305030304" pitchFamily="18" charset="0"/>
                    <a:ea typeface="Crimson Text"/>
                  </a:rPr>
                  <a:t>Masa estelar     Masa de Materia Oscura    Longitud de Escala estelar</a:t>
                </a:r>
                <a:endParaRPr lang="es-MX" sz="1600"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algn="ctr">
                  <a:lnSpc>
                    <a:spcPct val="100000"/>
                  </a:lnSpc>
                </a:pPr>
                <a14:m>
                  <m:oMathPara xmlns:m="http://schemas.openxmlformats.org/officeDocument/2006/math">
                    <m:oMathParaPr>
                      <m:jc m:val="centerGroup"/>
                    </m:oMathParaPr>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b="0" i="1" smtClean="0">
                              <a:solidFill>
                                <a:srgbClr val="000000"/>
                              </a:solidFill>
                              <a:latin typeface="Cambria Math" panose="02040503050406030204" pitchFamily="18" charset="0"/>
                            </a:rPr>
                            <m:t>𝑠</m:t>
                          </m:r>
                          <m:r>
                            <a:rPr lang="es-CO" b="0" i="1" smtClean="0">
                              <a:solidFill>
                                <a:srgbClr val="000000"/>
                              </a:solidFill>
                              <a:latin typeface="Cambria Math" panose="02040503050406030204" pitchFamily="18" charset="0"/>
                            </a:rPr>
                            <m:t>                        </m:t>
                          </m:r>
                        </m:sub>
                      </m:sSub>
                      <m:sSub>
                        <m:sSubPr>
                          <m:ctrlPr>
                            <a:rPr lang="es-CO"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                 </m:t>
                      </m:r>
                      <m:sSub>
                        <m:sSubPr>
                          <m:ctrlPr>
                            <a:rPr lang="es-CO" b="0"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b="0" i="1" smtClean="0">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           </m:t>
                      </m:r>
                      <m:r>
                        <m:rPr>
                          <m:sty m:val="p"/>
                        </m:rPr>
                        <a:rPr lang="el-GR" i="1" smtClean="0">
                          <a:solidFill>
                            <a:srgbClr val="000000"/>
                          </a:solidFill>
                          <a:latin typeface="Cambria Math" panose="02040503050406030204" pitchFamily="18" charset="0"/>
                          <a:ea typeface="Cambria Math" panose="02040503050406030204" pitchFamily="18" charset="0"/>
                        </a:rPr>
                        <m:t>Γ</m:t>
                      </m:r>
                      <m:r>
                        <a:rPr lang="es-CO" b="0" i="1" smtClean="0">
                          <a:solidFill>
                            <a:srgbClr val="000000"/>
                          </a:solidFill>
                          <a:latin typeface="Cambria Math" panose="02040503050406030204" pitchFamily="18" charset="0"/>
                          <a:ea typeface="Cambria Math" panose="02040503050406030204" pitchFamily="18" charset="0"/>
                        </a:rPr>
                        <m:t>             </m:t>
                      </m:r>
                      <m:r>
                        <a:rPr lang="el-GR" i="1" smtClean="0">
                          <a:solidFill>
                            <a:srgbClr val="000000"/>
                          </a:solidFill>
                          <a:latin typeface="Cambria Math" panose="02040503050406030204" pitchFamily="18" charset="0"/>
                          <a:ea typeface="Cambria Math" panose="02040503050406030204" pitchFamily="18" charset="0"/>
                        </a:rPr>
                        <m:t>𝛽</m:t>
                      </m:r>
                      <m:r>
                        <a:rPr lang="es-CO" b="0" i="1" smtClean="0">
                          <a:solidFill>
                            <a:srgbClr val="000000"/>
                          </a:solidFill>
                          <a:latin typeface="Cambria Math" panose="02040503050406030204" pitchFamily="18" charset="0"/>
                          <a:ea typeface="Cambria Math" panose="02040503050406030204" pitchFamily="18" charset="0"/>
                        </a:rPr>
                        <m:t>                    </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𝑠</m:t>
                          </m:r>
                        </m:sub>
                      </m:sSub>
                    </m:oMath>
                  </m:oMathPara>
                </a14:m>
                <a:endParaRPr lang="es-MX" dirty="0" smtClean="0">
                  <a:solidFill>
                    <a:srgbClr val="000000"/>
                  </a:solidFill>
                  <a:latin typeface="Book Antiqua" panose="02040602050305030304" pitchFamily="18" charset="0"/>
                  <a:ea typeface="Crimson Text"/>
                </a:endParaRPr>
              </a:p>
              <a:p>
                <a:pPr marL="285750" indent="-285750" algn="ctr">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gn="ctr">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Crimson Text"/>
                  </a:rPr>
                  <a:t>Longitud de escala de materia oscura    Razón masa-luminosidad    Parámetro de anisotropía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Usamos las observaciones para ajustar el modelo por medio de varios experimentos (teniendo en cuenta </a:t>
                </a:r>
                <a:r>
                  <a:rPr lang="es-MX" dirty="0">
                    <a:solidFill>
                      <a:srgbClr val="000000"/>
                    </a:solidFill>
                    <a:latin typeface="Book Antiqua" panose="02040602050305030304" pitchFamily="18" charset="0"/>
                    <a:ea typeface="Crimson Text"/>
                  </a:rPr>
                  <a:t>los datos reportados y las restricciones </a:t>
                </a:r>
                <a:r>
                  <a:rPr lang="es-MX" dirty="0" smtClean="0">
                    <a:solidFill>
                      <a:srgbClr val="000000"/>
                    </a:solidFill>
                    <a:latin typeface="Book Antiqua" panose="02040602050305030304" pitchFamily="18" charset="0"/>
                    <a:ea typeface="Crimson Text"/>
                  </a:rPr>
                  <a:t>encontradas).</a:t>
                </a:r>
              </a:p>
            </p:txBody>
          </p:sp>
        </mc:Choice>
        <mc:Fallback xmlns="">
          <p:sp>
            <p:nvSpPr>
              <p:cNvPr id="87" name="TextShape 1"/>
              <p:cNvSpPr txBox="1">
                <a:spLocks noRot="1" noChangeAspect="1" noMove="1" noResize="1" noEditPoints="1" noAdjustHandles="1" noChangeArrowheads="1" noChangeShapeType="1" noTextEdit="1"/>
              </p:cNvSpPr>
              <p:nvPr/>
            </p:nvSpPr>
            <p:spPr>
              <a:xfrm>
                <a:off x="0" y="1024920"/>
                <a:ext cx="9020880" cy="3958046"/>
              </a:xfrm>
              <a:prstGeom prst="rect">
                <a:avLst/>
              </a:prstGeom>
              <a:blipFill rotWithShape="0">
                <a:blip r:embed="rId3"/>
                <a:stretch>
                  <a:fillRect l="-405" r="-270" b="-1695"/>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18</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5</a:t>
            </a:r>
            <a:r>
              <a:rPr lang="es-MX" sz="2800" b="1" dirty="0" smtClean="0">
                <a:solidFill>
                  <a:srgbClr val="000000"/>
                </a:solidFill>
                <a:latin typeface="Book Antiqua" panose="02040602050305030304" pitchFamily="18" charset="0"/>
                <a:ea typeface="Arial"/>
              </a:rPr>
              <a:t>. Nuestro método</a:t>
            </a:r>
            <a:endParaRPr b="1" dirty="0">
              <a:latin typeface="Book Antiqua" panose="02040602050305030304" pitchFamily="18" charset="0"/>
            </a:endParaRPr>
          </a:p>
        </p:txBody>
      </p:sp>
      <p:cxnSp>
        <p:nvCxnSpPr>
          <p:cNvPr id="3" name="Conector recto de flecha 2"/>
          <p:cNvCxnSpPr/>
          <p:nvPr/>
        </p:nvCxnSpPr>
        <p:spPr>
          <a:xfrm flipV="1">
            <a:off x="1909226" y="3003943"/>
            <a:ext cx="82195" cy="260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p:cNvCxnSpPr/>
          <p:nvPr/>
        </p:nvCxnSpPr>
        <p:spPr>
          <a:xfrm flipH="1" flipV="1">
            <a:off x="4067686" y="3014875"/>
            <a:ext cx="164385" cy="26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flipV="1">
            <a:off x="6657654" y="3014875"/>
            <a:ext cx="462337" cy="41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flipH="1">
            <a:off x="2459420" y="3521543"/>
            <a:ext cx="452061" cy="287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H="1">
            <a:off x="5085707" y="3575460"/>
            <a:ext cx="109482" cy="27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6256962" y="3479437"/>
            <a:ext cx="400692" cy="27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229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5695442" y="1082877"/>
                <a:ext cx="3292318" cy="1445841"/>
              </a:xfrm>
              <a:prstGeom prst="rect">
                <a:avLst/>
              </a:prstGeom>
            </p:spPr>
            <p:txBody>
              <a:bodyPr tIns="91440" bIns="91440"/>
              <a:lstStyle/>
              <a:p>
                <a:pPr>
                  <a:lnSpc>
                    <a:spcPct val="100000"/>
                  </a:lnSpc>
                </a:pPr>
                <a14:m>
                  <m:oMathPara xmlns:m="http://schemas.openxmlformats.org/officeDocument/2006/math">
                    <m:oMathParaPr>
                      <m:jc m:val="left"/>
                    </m:oMathParaPr>
                    <m:oMath xmlns:m="http://schemas.openxmlformats.org/officeDocument/2006/math">
                      <m:r>
                        <a:rPr lang="es-MX" sz="2000" i="1" smtClean="0">
                          <a:solidFill>
                            <a:srgbClr val="000000"/>
                          </a:solidFill>
                          <a:latin typeface="Cambria Math" panose="02040503050406030204" pitchFamily="18" charset="0"/>
                          <a:ea typeface="Cambria Math" panose="02040503050406030204" pitchFamily="18" charset="0"/>
                        </a:rPr>
                        <m:t>𝜌</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𝑠</m:t>
                          </m:r>
                        </m:sub>
                      </m:sSub>
                      <m:r>
                        <a:rPr lang="es-CO" sz="2000" b="0" i="1" smtClean="0">
                          <a:solidFill>
                            <a:srgbClr val="000000"/>
                          </a:solidFill>
                          <a:latin typeface="Cambria Math" panose="02040503050406030204" pitchFamily="18" charset="0"/>
                          <a:ea typeface="Cambria Math" panose="02040503050406030204" pitchFamily="18" charset="0"/>
                        </a:rPr>
                        <m:t> </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oMath>
                  </m:oMathPara>
                </a14:m>
                <a:endParaRPr lang="es-CO" sz="200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200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 xmlns:m="http://schemas.openxmlformats.org/officeDocument/2006/math">
                    <m:r>
                      <m:rPr>
                        <m:sty m:val="p"/>
                      </m:rPr>
                      <a:rPr lang="es-CO" sz="2000" i="1">
                        <a:solidFill>
                          <a:srgbClr val="000000"/>
                        </a:solidFill>
                        <a:latin typeface="Cambria Math" panose="02040503050406030204" pitchFamily="18" charset="0"/>
                        <a:ea typeface="Cambria Math" panose="02040503050406030204" pitchFamily="18" charset="0"/>
                      </a:rPr>
                      <m:t>M</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𝑠</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r>
                      <a:rPr lang="es-CO" sz="2000" i="1">
                        <a:solidFill>
                          <a:srgbClr val="000000"/>
                        </a:solidFill>
                        <a:latin typeface="Cambria Math" panose="02040503050406030204" pitchFamily="18" charset="0"/>
                        <a:ea typeface="Cambria Math" panose="02040503050406030204" pitchFamily="18" charset="0"/>
                      </a:rPr>
                      <m:t>𝑟</m:t>
                    </m:r>
                    <m:r>
                      <a:rPr lang="es-CO" sz="2000" i="1">
                        <a:solidFill>
                          <a:srgbClr val="000000"/>
                        </a:solidFill>
                        <a:latin typeface="Cambria Math" panose="02040503050406030204" pitchFamily="18" charset="0"/>
                        <a:ea typeface="Cambria Math" panose="02040503050406030204" pitchFamily="18" charset="0"/>
                      </a:rPr>
                      <m:t>)</m:t>
                    </m:r>
                  </m:oMath>
                </a14:m>
                <a:r>
                  <a:rPr lang="es-MX" sz="2000" dirty="0">
                    <a:solidFill>
                      <a:srgbClr val="000000"/>
                    </a:solidFill>
                    <a:latin typeface="Arial"/>
                    <a:ea typeface="Arial"/>
                  </a:rPr>
                  <a:t>
</a:t>
                </a:r>
                <a:endParaRPr sz="2000" dirty="0"/>
              </a:p>
            </p:txBody>
          </p:sp>
        </mc:Choice>
        <mc:Fallback xmlns="">
          <p:sp>
            <p:nvSpPr>
              <p:cNvPr id="87" name="TextShape 1"/>
              <p:cNvSpPr txBox="1">
                <a:spLocks noRot="1" noChangeAspect="1" noMove="1" noResize="1" noEditPoints="1" noAdjustHandles="1" noChangeArrowheads="1" noChangeShapeType="1" noTextEdit="1"/>
              </p:cNvSpPr>
              <p:nvPr/>
            </p:nvSpPr>
            <p:spPr>
              <a:xfrm>
                <a:off x="5695442" y="1082877"/>
                <a:ext cx="3292318" cy="1445841"/>
              </a:xfrm>
              <a:prstGeom prst="rect">
                <a:avLst/>
              </a:prstGeom>
              <a:blipFill rotWithShape="0">
                <a:blip r:embed="rId3"/>
                <a:stretch>
                  <a:fillRect/>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19</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rPr>
              <a:t>Introducimos la materia oscura</a:t>
            </a:r>
            <a:endParaRPr sz="2400" b="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7" name="CuadroTexto 6"/>
              <p:cNvSpPr txBox="1"/>
              <p:nvPr/>
            </p:nvSpPr>
            <p:spPr>
              <a:xfrm>
                <a:off x="-360" y="3280768"/>
                <a:ext cx="8521496" cy="907108"/>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𝑟𝑑𝑟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i="1">
                                                  <a:latin typeface="Cambria Math" panose="02040503050406030204" pitchFamily="18" charset="0"/>
                                                  <a:ea typeface="Cambria Math" panose="02040503050406030204" pitchFamily="18" charset="0"/>
                                                </a:rPr>
                                                <m:t>𝑠</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a:latin typeface="Cambria Math" panose="02040503050406030204" pitchFamily="18" charset="0"/>
                                  <a:ea typeface="Cambria Math" panose="02040503050406030204" pitchFamily="18" charset="0"/>
                                </a:rPr>
                                <m:t>𝑨</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b="0" i="1" smtClean="0">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b="0" i="1" smtClean="0">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𝑩</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360" y="3280768"/>
                <a:ext cx="8521496" cy="907108"/>
              </a:xfrm>
              <a:prstGeom prst="rect">
                <a:avLst/>
              </a:prstGeom>
              <a:blipFill rotWithShape="0">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p:cNvSpPr txBox="1"/>
              <p:nvPr/>
            </p:nvSpPr>
            <p:spPr>
              <a:xfrm>
                <a:off x="3205676" y="4187876"/>
                <a:ext cx="5626204" cy="7915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O" sz="1600" i="1" smtClean="0">
                              <a:latin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r>
                                <a:rPr lang="es-CO" sz="1600" b="0" i="1" smtClean="0">
                                  <a:latin typeface="Cambria Math" panose="02040503050406030204" pitchFamily="18" charset="0"/>
                                  <a:ea typeface="Cambria Math" panose="02040503050406030204" pitchFamily="18" charset="0"/>
                                </a:rPr>
                                <m:t>+</m:t>
                              </m:r>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𝑪</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smtClean="0">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smtClean="0">
                                              <a:latin typeface="Cambria Math" panose="02040503050406030204" pitchFamily="18" charset="0"/>
                                              <a:ea typeface="Cambria Math" panose="02040503050406030204" pitchFamily="18" charset="0"/>
                                            </a:rPr>
                                            <m:t>𝑟</m:t>
                                          </m:r>
                                          <m:sSup>
                                            <m:sSupPr>
                                              <m:ctrlPr>
                                                <a:rPr lang="es-CO" sz="1600" i="1" smtClean="0">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smtClean="0">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3205676" y="4187876"/>
                <a:ext cx="5626204" cy="791563"/>
              </a:xfrm>
              <a:prstGeom prst="rect">
                <a:avLst/>
              </a:prstGeom>
              <a:blipFill rotWithShape="0">
                <a:blip r:embed="rId5"/>
                <a:stretch>
                  <a:fillRect/>
                </a:stretch>
              </a:blipFill>
            </p:spPr>
            <p:txBody>
              <a:bodyPr/>
              <a:lstStyle/>
              <a:p>
                <a:r>
                  <a:rPr lang="es-CO">
                    <a:noFill/>
                  </a:rPr>
                  <a:t> </a:t>
                </a:r>
              </a:p>
            </p:txBody>
          </p:sp>
        </mc:Fallback>
      </mc:AlternateContent>
      <p:sp>
        <p:nvSpPr>
          <p:cNvPr id="9" name="CuadroTexto 8"/>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
        <p:nvSpPr>
          <p:cNvPr id="3" name="CuadroTexto 2"/>
          <p:cNvSpPr txBox="1"/>
          <p:nvPr/>
        </p:nvSpPr>
        <p:spPr>
          <a:xfrm>
            <a:off x="131272" y="1510770"/>
            <a:ext cx="5432898" cy="400110"/>
          </a:xfrm>
          <a:prstGeom prst="rect">
            <a:avLst/>
          </a:prstGeom>
          <a:noFill/>
        </p:spPr>
        <p:txBody>
          <a:bodyPr wrap="none" rtlCol="0">
            <a:spAutoFit/>
          </a:bodyPr>
          <a:lstStyle/>
          <a:p>
            <a:r>
              <a:rPr lang="es-CO" sz="2000" dirty="0" smtClean="0">
                <a:latin typeface="Book Antiqua" panose="02040602050305030304" pitchFamily="18" charset="0"/>
              </a:rPr>
              <a:t>Incluimos la contribución de la materia oscura</a:t>
            </a:r>
            <a:endParaRPr lang="es-CO" sz="2000" dirty="0">
              <a:latin typeface="Book Antiqua" panose="02040602050305030304" pitchFamily="18" charset="0"/>
            </a:endParaRPr>
          </a:p>
        </p:txBody>
      </p:sp>
      <p:sp>
        <p:nvSpPr>
          <p:cNvPr id="4" name="Abrir llave 3"/>
          <p:cNvSpPr/>
          <p:nvPr/>
        </p:nvSpPr>
        <p:spPr>
          <a:xfrm>
            <a:off x="5564170" y="1152891"/>
            <a:ext cx="130912" cy="1108953"/>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CO"/>
          </a:p>
        </p:txBody>
      </p:sp>
      <p:sp>
        <p:nvSpPr>
          <p:cNvPr id="5" name="CuadroTexto 4"/>
          <p:cNvSpPr txBox="1"/>
          <p:nvPr/>
        </p:nvSpPr>
        <p:spPr>
          <a:xfrm>
            <a:off x="1510301" y="2586640"/>
            <a:ext cx="5327099" cy="369332"/>
          </a:xfrm>
          <a:prstGeom prst="rect">
            <a:avLst/>
          </a:prstGeom>
          <a:noFill/>
        </p:spPr>
        <p:txBody>
          <a:bodyPr wrap="none" rtlCol="0">
            <a:spAutoFit/>
          </a:bodyPr>
          <a:lstStyle/>
          <a:p>
            <a:r>
              <a:rPr lang="es-CO" dirty="0" smtClean="0">
                <a:latin typeface="Book Antiqua" panose="02040602050305030304" pitchFamily="18" charset="0"/>
              </a:rPr>
              <a:t>Entonces nuestro modelo completo tiene la forma:</a:t>
            </a:r>
            <a:endParaRPr lang="es-CO" dirty="0">
              <a:latin typeface="Book Antiqua" panose="02040602050305030304" pitchFamily="18" charset="0"/>
            </a:endParaRPr>
          </a:p>
        </p:txBody>
      </p:sp>
    </p:spTree>
    <p:extLst>
      <p:ext uri="{BB962C8B-B14F-4D97-AF65-F5344CB8AC3E}">
        <p14:creationId xmlns:p14="http://schemas.microsoft.com/office/powerpoint/2010/main" val="22153185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2"/>
          <p:cNvPicPr/>
          <p:nvPr/>
        </p:nvPicPr>
        <p:blipFill>
          <a:blip r:embed="rId2"/>
          <a:stretch>
            <a:fillRect/>
          </a:stretch>
        </p:blipFill>
        <p:spPr>
          <a:xfrm>
            <a:off x="0" y="0"/>
            <a:ext cx="9143640" cy="5143320"/>
          </a:xfrm>
          <a:prstGeom prst="rect">
            <a:avLst/>
          </a:prstGeom>
          <a:ln>
            <a:noFill/>
          </a:ln>
        </p:spPr>
      </p:pic>
      <p:sp>
        <p:nvSpPr>
          <p:cNvPr id="83" name="TextShape 1"/>
          <p:cNvSpPr txBox="1"/>
          <p:nvPr/>
        </p:nvSpPr>
        <p:spPr>
          <a:xfrm>
            <a:off x="383679" y="202276"/>
            <a:ext cx="8520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Crimson Text"/>
              </a:rPr>
              <a:t>Contenido</a:t>
            </a:r>
            <a:endParaRPr sz="2800" b="1" dirty="0">
              <a:latin typeface="Book Antiqua" panose="02040602050305030304" pitchFamily="18" charset="0"/>
            </a:endParaRPr>
          </a:p>
        </p:txBody>
      </p:sp>
      <p:sp>
        <p:nvSpPr>
          <p:cNvPr id="84" name="TextShape 2"/>
          <p:cNvSpPr txBox="1"/>
          <p:nvPr/>
        </p:nvSpPr>
        <p:spPr>
          <a:xfrm>
            <a:off x="4839127" y="1523759"/>
            <a:ext cx="4304873" cy="3537034"/>
          </a:xfrm>
          <a:prstGeom prst="rect">
            <a:avLst/>
          </a:prstGeom>
        </p:spPr>
        <p:txBody>
          <a:bodyPr tIns="91440" bIns="91440"/>
          <a:lstStyle/>
          <a:p>
            <a:r>
              <a:rPr lang="es-MX" sz="2000" b="1" dirty="0" smtClean="0">
                <a:solidFill>
                  <a:srgbClr val="000000"/>
                </a:solidFill>
                <a:latin typeface="Book Antiqua" panose="02040602050305030304" pitchFamily="18" charset="0"/>
                <a:ea typeface="Arial"/>
              </a:rPr>
              <a:t>5. </a:t>
            </a:r>
            <a:r>
              <a:rPr lang="es-MX" sz="2000" dirty="0" smtClean="0">
                <a:solidFill>
                  <a:srgbClr val="000000"/>
                </a:solidFill>
                <a:latin typeface="Book Antiqua" panose="02040602050305030304" pitchFamily="18" charset="0"/>
                <a:ea typeface="Arial"/>
              </a:rPr>
              <a:t>Nuestro </a:t>
            </a:r>
            <a:r>
              <a:rPr lang="es-CO" sz="2000" dirty="0" smtClean="0">
                <a:solidFill>
                  <a:srgbClr val="000000"/>
                </a:solidFill>
                <a:latin typeface="Book Antiqua" panose="02040602050305030304" pitchFamily="18" charset="0"/>
                <a:ea typeface="Arial"/>
              </a:rPr>
              <a:t>método</a:t>
            </a:r>
          </a:p>
          <a:p>
            <a:pPr marL="457200" indent="-457200">
              <a:buAutoNum type="arabicPeriod" startAt="6"/>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6</a:t>
            </a:r>
            <a:r>
              <a:rPr lang="es-MX" sz="2000" b="1" dirty="0" smtClean="0">
                <a:solidFill>
                  <a:srgbClr val="000000"/>
                </a:solidFill>
                <a:latin typeface="Book Antiqua" panose="02040602050305030304" pitchFamily="18" charset="0"/>
                <a:ea typeface="Arial"/>
              </a:rPr>
              <a:t>.  </a:t>
            </a:r>
            <a:r>
              <a:rPr lang="es-MX" sz="2000" dirty="0" smtClean="0">
                <a:solidFill>
                  <a:srgbClr val="000000"/>
                </a:solidFill>
                <a:latin typeface="Book Antiqua" panose="02040602050305030304" pitchFamily="18" charset="0"/>
                <a:ea typeface="Arial"/>
              </a:rPr>
              <a:t>Procedimientos experimentales</a:t>
            </a:r>
          </a:p>
          <a:p>
            <a:pPr marL="457200" indent="-457200">
              <a:buAutoNum type="arabicPeriod" startAt="7"/>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7</a:t>
            </a:r>
            <a:r>
              <a:rPr lang="es-MX" sz="2000" b="1" dirty="0" smtClean="0">
                <a:solidFill>
                  <a:srgbClr val="000000"/>
                </a:solidFill>
                <a:latin typeface="Book Antiqua" panose="02040602050305030304" pitchFamily="18" charset="0"/>
                <a:ea typeface="Arial"/>
              </a:rPr>
              <a:t>.  </a:t>
            </a:r>
            <a:r>
              <a:rPr lang="es-MX" sz="2000" dirty="0" smtClean="0">
                <a:solidFill>
                  <a:srgbClr val="000000"/>
                </a:solidFill>
                <a:latin typeface="Book Antiqua" panose="02040602050305030304" pitchFamily="18" charset="0"/>
                <a:ea typeface="Arial"/>
              </a:rPr>
              <a:t>Resultados</a:t>
            </a:r>
          </a:p>
          <a:p>
            <a:pPr marL="457200" indent="-457200">
              <a:buAutoNum type="arabicPeriod" startAt="8"/>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8</a:t>
            </a:r>
            <a:r>
              <a:rPr lang="es-MX" sz="2000" b="1" dirty="0" smtClean="0">
                <a:solidFill>
                  <a:srgbClr val="000000"/>
                </a:solidFill>
                <a:latin typeface="Book Antiqua" panose="02040602050305030304" pitchFamily="18" charset="0"/>
                <a:ea typeface="Arial"/>
              </a:rPr>
              <a:t>.</a:t>
            </a:r>
            <a:r>
              <a:rPr lang="es-MX" sz="2000" dirty="0" smtClean="0">
                <a:solidFill>
                  <a:srgbClr val="000000"/>
                </a:solidFill>
                <a:latin typeface="Book Antiqua" panose="02040602050305030304" pitchFamily="18" charset="0"/>
                <a:ea typeface="Arial"/>
              </a:rPr>
              <a:t>  Conclusiones</a:t>
            </a:r>
            <a:endParaRPr sz="2000" dirty="0">
              <a:latin typeface="Book Antiqua" panose="02040602050305030304" pitchFamily="18" charset="0"/>
            </a:endParaRPr>
          </a:p>
        </p:txBody>
      </p:sp>
      <p:sp>
        <p:nvSpPr>
          <p:cNvPr id="85" name="TextShape 3"/>
          <p:cNvSpPr txBox="1"/>
          <p:nvPr/>
        </p:nvSpPr>
        <p:spPr>
          <a:xfrm>
            <a:off x="8472600" y="4663080"/>
            <a:ext cx="548280" cy="393120"/>
          </a:xfrm>
          <a:prstGeom prst="rect">
            <a:avLst/>
          </a:prstGeom>
        </p:spPr>
        <p:txBody>
          <a:bodyPr tIns="91440" bIns="91440" anchor="ctr"/>
          <a:lstStyle/>
          <a:p>
            <a:pPr>
              <a:lnSpc>
                <a:spcPct val="100000"/>
              </a:lnSpc>
            </a:pPr>
            <a:fld id="{EE882D68-BF6B-495A-819A-A9D9A881699E}" type="slidenum">
              <a:rPr lang="es-MX" sz="1400">
                <a:solidFill>
                  <a:srgbClr val="000000"/>
                </a:solidFill>
                <a:latin typeface="Arial"/>
                <a:ea typeface="Arial"/>
              </a:rPr>
              <a:t>2</a:t>
            </a:fld>
            <a:endParaRPr/>
          </a:p>
        </p:txBody>
      </p:sp>
      <p:sp>
        <p:nvSpPr>
          <p:cNvPr id="2" name="CuadroTexto 1"/>
          <p:cNvSpPr txBox="1"/>
          <p:nvPr/>
        </p:nvSpPr>
        <p:spPr>
          <a:xfrm>
            <a:off x="349621" y="1523759"/>
            <a:ext cx="4139886" cy="2831544"/>
          </a:xfrm>
          <a:prstGeom prst="rect">
            <a:avLst/>
          </a:prstGeom>
          <a:noFill/>
        </p:spPr>
        <p:txBody>
          <a:bodyPr wrap="square" rtlCol="0">
            <a:spAutoFit/>
          </a:bodyPr>
          <a:lstStyle/>
          <a:p>
            <a:r>
              <a:rPr lang="es-CO" sz="2000" b="1" dirty="0" smtClean="0">
                <a:solidFill>
                  <a:srgbClr val="000000"/>
                </a:solidFill>
                <a:latin typeface="Book Antiqua" panose="02040602050305030304" pitchFamily="18" charset="0"/>
                <a:ea typeface="Arial"/>
              </a:rPr>
              <a:t>1.  </a:t>
            </a:r>
            <a:r>
              <a:rPr lang="es-CO" sz="2000" dirty="0" smtClean="0">
                <a:solidFill>
                  <a:srgbClr val="000000"/>
                </a:solidFill>
                <a:latin typeface="Book Antiqua" panose="02040602050305030304" pitchFamily="18" charset="0"/>
                <a:ea typeface="Arial"/>
              </a:rPr>
              <a:t>El </a:t>
            </a:r>
            <a:r>
              <a:rPr lang="es-CO" sz="2000" dirty="0">
                <a:solidFill>
                  <a:srgbClr val="000000"/>
                </a:solidFill>
                <a:latin typeface="Book Antiqua" panose="02040602050305030304" pitchFamily="18" charset="0"/>
                <a:ea typeface="Arial"/>
              </a:rPr>
              <a:t>problema (La pregunta) </a:t>
            </a:r>
            <a:endParaRPr lang="es-CO" sz="2000" dirty="0" smtClean="0">
              <a:solidFill>
                <a:srgbClr val="000000"/>
              </a:solidFill>
              <a:latin typeface="Book Antiqua" panose="02040602050305030304" pitchFamily="18" charset="0"/>
              <a:ea typeface="Arial"/>
            </a:endParaRP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2.  </a:t>
            </a:r>
            <a:r>
              <a:rPr lang="es-CO" sz="2000" dirty="0" smtClean="0">
                <a:solidFill>
                  <a:srgbClr val="000000"/>
                </a:solidFill>
                <a:latin typeface="Book Antiqua" panose="02040602050305030304" pitchFamily="18" charset="0"/>
                <a:ea typeface="Arial"/>
              </a:rPr>
              <a:t>Escenario </a:t>
            </a:r>
            <a:r>
              <a:rPr lang="es-CO" sz="2000" dirty="0">
                <a:solidFill>
                  <a:srgbClr val="000000"/>
                </a:solidFill>
                <a:latin typeface="Book Antiqua" panose="02040602050305030304" pitchFamily="18" charset="0"/>
                <a:ea typeface="Arial"/>
              </a:rPr>
              <a:t>y </a:t>
            </a:r>
            <a:r>
              <a:rPr lang="es-CO" sz="2000" dirty="0" smtClean="0">
                <a:solidFill>
                  <a:srgbClr val="000000"/>
                </a:solidFill>
                <a:latin typeface="Book Antiqua" panose="02040602050305030304" pitchFamily="18" charset="0"/>
                <a:ea typeface="Arial"/>
              </a:rPr>
              <a:t>Contexto</a:t>
            </a: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3.  </a:t>
            </a:r>
            <a:r>
              <a:rPr lang="es-CO" sz="2000" dirty="0" smtClean="0">
                <a:solidFill>
                  <a:srgbClr val="000000"/>
                </a:solidFill>
                <a:latin typeface="Book Antiqua" panose="02040602050305030304" pitchFamily="18" charset="0"/>
                <a:ea typeface="Arial"/>
              </a:rPr>
              <a:t>Omega </a:t>
            </a:r>
            <a:r>
              <a:rPr lang="es-CO" sz="2000" dirty="0" err="1" smtClean="0">
                <a:solidFill>
                  <a:srgbClr val="000000"/>
                </a:solidFill>
                <a:latin typeface="Book Antiqua" panose="02040602050305030304" pitchFamily="18" charset="0"/>
                <a:ea typeface="Arial"/>
              </a:rPr>
              <a:t>Centauri</a:t>
            </a:r>
            <a:endParaRPr lang="es-CO" sz="2000" dirty="0" smtClean="0">
              <a:solidFill>
                <a:srgbClr val="000000"/>
              </a:solidFill>
              <a:latin typeface="Book Antiqua" panose="02040602050305030304" pitchFamily="18" charset="0"/>
              <a:ea typeface="Arial"/>
            </a:endParaRP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4.  </a:t>
            </a:r>
            <a:r>
              <a:rPr lang="es-CO" sz="2000" dirty="0" smtClean="0">
                <a:solidFill>
                  <a:srgbClr val="000000"/>
                </a:solidFill>
                <a:latin typeface="Book Antiqua" panose="02040602050305030304" pitchFamily="18" charset="0"/>
                <a:ea typeface="Arial"/>
              </a:rPr>
              <a:t>¿Cómo </a:t>
            </a:r>
            <a:r>
              <a:rPr lang="es-CO" sz="2000" dirty="0">
                <a:solidFill>
                  <a:srgbClr val="000000"/>
                </a:solidFill>
                <a:latin typeface="Book Antiqua" panose="02040602050305030304" pitchFamily="18" charset="0"/>
                <a:ea typeface="Arial"/>
              </a:rPr>
              <a:t>abordar el problema? </a:t>
            </a:r>
            <a:endParaRPr lang="es-CO" sz="2000" dirty="0" smtClean="0">
              <a:solidFill>
                <a:srgbClr val="000000"/>
              </a:solidFill>
              <a:latin typeface="Book Antiqua" panose="02040602050305030304" pitchFamily="18" charset="0"/>
              <a:ea typeface="Arial"/>
            </a:endParaRPr>
          </a:p>
          <a:p>
            <a:endParaRPr lang="es-CO" sz="2000" dirty="0">
              <a:solidFill>
                <a:srgbClr val="000000"/>
              </a:solidFill>
              <a:latin typeface="Book Antiqua" panose="02040602050305030304" pitchFamily="18" charset="0"/>
              <a:ea typeface="Arial"/>
            </a:endParaRPr>
          </a:p>
          <a:p>
            <a:endParaRPr lang="es-CO"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20</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rPr>
              <a:t>Buscamos restricciones en los ajustes</a:t>
            </a:r>
            <a:endParaRPr b="1" dirty="0">
              <a:latin typeface="Book Antiqua" panose="02040602050305030304" pitchFamily="18"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951" y="2596583"/>
            <a:ext cx="2128150" cy="2128150"/>
          </a:xfrm>
          <a:prstGeom prst="roundRect">
            <a:avLst>
              <a:gd name="adj" fmla="val 15488"/>
            </a:avLst>
          </a:prstGeom>
          <a:solidFill>
            <a:srgbClr val="FFFFFF">
              <a:shade val="85000"/>
            </a:srgbClr>
          </a:solidFill>
          <a:ln>
            <a:noFill/>
          </a:ln>
          <a:effectLst>
            <a:reflection blurRad="12700" stA="38000" endPos="28000" dist="5000" dir="5400000" sy="-100000" algn="bl" rotWithShape="0"/>
          </a:effectLst>
        </p:spPr>
      </p:pic>
      <p:sp>
        <p:nvSpPr>
          <p:cNvPr id="3" name="CuadroTexto 2"/>
          <p:cNvSpPr txBox="1"/>
          <p:nvPr/>
        </p:nvSpPr>
        <p:spPr>
          <a:xfrm>
            <a:off x="5239820" y="1407560"/>
            <a:ext cx="184731" cy="369332"/>
          </a:xfrm>
          <a:prstGeom prst="rect">
            <a:avLst/>
          </a:prstGeom>
          <a:noFill/>
        </p:spPr>
        <p:txBody>
          <a:bodyPr wrap="none" rtlCol="0">
            <a:spAutoFit/>
          </a:bodyPr>
          <a:lstStyle/>
          <a:p>
            <a:endParaRPr lang="es-CO" dirty="0"/>
          </a:p>
        </p:txBody>
      </p:sp>
      <p:sp>
        <p:nvSpPr>
          <p:cNvPr id="4" name="CuadroTexto 3"/>
          <p:cNvSpPr txBox="1"/>
          <p:nvPr/>
        </p:nvSpPr>
        <p:spPr>
          <a:xfrm>
            <a:off x="4907008" y="1017012"/>
            <a:ext cx="4080752" cy="1200329"/>
          </a:xfrm>
          <a:prstGeom prst="rect">
            <a:avLst/>
          </a:prstGeom>
          <a:noFill/>
        </p:spPr>
        <p:txBody>
          <a:bodyPr wrap="square" rtlCol="0">
            <a:spAutoFit/>
          </a:bodyPr>
          <a:lstStyle/>
          <a:p>
            <a:r>
              <a:rPr lang="es-CO" dirty="0" smtClean="0">
                <a:latin typeface="Book Antiqua" panose="02040602050305030304" pitchFamily="18" charset="0"/>
              </a:rPr>
              <a:t>Así, restringimos </a:t>
            </a:r>
            <a:r>
              <a:rPr lang="es-CO" dirty="0">
                <a:latin typeface="Book Antiqua" panose="02040602050305030304" pitchFamily="18" charset="0"/>
              </a:rPr>
              <a:t>el espacio</a:t>
            </a:r>
          </a:p>
          <a:p>
            <a:r>
              <a:rPr lang="es-CO" dirty="0" smtClean="0">
                <a:latin typeface="Book Antiqua" panose="02040602050305030304" pitchFamily="18" charset="0"/>
              </a:rPr>
              <a:t>de </a:t>
            </a:r>
            <a:r>
              <a:rPr lang="es-CO" dirty="0">
                <a:latin typeface="Book Antiqua" panose="02040602050305030304" pitchFamily="18" charset="0"/>
              </a:rPr>
              <a:t>parámetros </a:t>
            </a:r>
            <a:r>
              <a:rPr lang="es-CO" dirty="0" smtClean="0">
                <a:latin typeface="Book Antiqua" panose="02040602050305030304" pitchFamily="18" charset="0"/>
              </a:rPr>
              <a:t>para tener </a:t>
            </a:r>
            <a:r>
              <a:rPr lang="es-CO" dirty="0">
                <a:latin typeface="Book Antiqua" panose="02040602050305030304" pitchFamily="18" charset="0"/>
              </a:rPr>
              <a:t>un criterio solido a la hora de analizar los </a:t>
            </a:r>
            <a:r>
              <a:rPr lang="es-CO" dirty="0" smtClean="0">
                <a:latin typeface="Book Antiqua" panose="02040602050305030304" pitchFamily="18" charset="0"/>
              </a:rPr>
              <a:t>resultados.</a:t>
            </a:r>
            <a:endParaRPr lang="es-CO"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2185" y="2504805"/>
            <a:ext cx="2961905" cy="2209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CuadroTexto 11"/>
          <p:cNvSpPr txBox="1"/>
          <p:nvPr/>
        </p:nvSpPr>
        <p:spPr>
          <a:xfrm>
            <a:off x="456951" y="1059027"/>
            <a:ext cx="4304867" cy="1200329"/>
          </a:xfrm>
          <a:prstGeom prst="rect">
            <a:avLst/>
          </a:prstGeom>
          <a:noFill/>
        </p:spPr>
        <p:txBody>
          <a:bodyPr wrap="square" rtlCol="0">
            <a:spAutoFit/>
          </a:bodyPr>
          <a:lstStyle/>
          <a:p>
            <a:r>
              <a:rPr lang="es-CO" dirty="0" smtClean="0">
                <a:latin typeface="Book Antiqua" panose="02040602050305030304" pitchFamily="18" charset="0"/>
              </a:rPr>
              <a:t>Para tener consistencia, buscamos en las bases de datos los valores de los parámetros que nos interesan y también calculamos algunos por nuestra cuenta.</a:t>
            </a:r>
            <a:endParaRPr lang="es-CO" dirty="0"/>
          </a:p>
        </p:txBody>
      </p:sp>
      <p:sp>
        <p:nvSpPr>
          <p:cNvPr id="13" name="CuadroTexto 12"/>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20445585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4" name="TextShape 2"/>
          <p:cNvSpPr txBox="1"/>
          <p:nvPr/>
        </p:nvSpPr>
        <p:spPr>
          <a:xfrm>
            <a:off x="0" y="1503162"/>
            <a:ext cx="3708971" cy="3553038"/>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Extraemos un espectro integrado del cúmulo.</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Hacemos la síntesis de poblaciones estelares con STARLIGHT lo que nos da información de la masa total en el área detectada.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Extrapolamos esta masa a todo el cúmulo y encontramos un valor de la masa total</a:t>
            </a:r>
            <a:endParaRPr dirty="0">
              <a:latin typeface="Book Antiqua" panose="02040602050305030304" pitchFamily="18" charset="0"/>
            </a:endParaRPr>
          </a:p>
        </p:txBody>
      </p:sp>
      <p:sp>
        <p:nvSpPr>
          <p:cNvPr id="5" name="TextShape 1"/>
          <p:cNvSpPr txBox="1"/>
          <p:nvPr/>
        </p:nvSpPr>
        <p:spPr>
          <a:xfrm>
            <a:off x="215952" y="188070"/>
            <a:ext cx="3010133" cy="1127022"/>
          </a:xfrm>
          <a:prstGeom prst="rect">
            <a:avLst/>
          </a:prstGeom>
        </p:spPr>
        <p:txBody>
          <a:bodyPr tIns="91440" bIns="91440"/>
          <a:lstStyle/>
          <a:p>
            <a:pPr algn="ctr">
              <a:lnSpc>
                <a:spcPct val="100000"/>
              </a:lnSpc>
            </a:pPr>
            <a:r>
              <a:rPr lang="es-MX" sz="2200" b="1" dirty="0" smtClean="0">
                <a:solidFill>
                  <a:srgbClr val="000000"/>
                </a:solidFill>
                <a:latin typeface="Book Antiqua" panose="02040602050305030304" pitchFamily="18" charset="0"/>
                <a:ea typeface="Arial"/>
              </a:rPr>
              <a:t>Estimación de la masa estelar con STARLIGHT</a:t>
            </a:r>
            <a:endParaRPr sz="2200" b="1" dirty="0">
              <a:latin typeface="Book Antiqua" panose="02040602050305030304" pitchFamily="18"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971" y="550960"/>
            <a:ext cx="5088926" cy="37783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21</a:t>
            </a:fld>
            <a:endParaRPr dirty="0"/>
          </a:p>
        </p:txBody>
      </p:sp>
      <p:cxnSp>
        <p:nvCxnSpPr>
          <p:cNvPr id="6" name="Conector recto de flecha 5"/>
          <p:cNvCxnSpPr/>
          <p:nvPr/>
        </p:nvCxnSpPr>
        <p:spPr>
          <a:xfrm>
            <a:off x="2659216" y="1997153"/>
            <a:ext cx="3279247" cy="3453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 name="CuadroTexto 7"/>
              <p:cNvSpPr txBox="1"/>
              <p:nvPr/>
            </p:nvSpPr>
            <p:spPr>
              <a:xfrm>
                <a:off x="2527829" y="4555703"/>
                <a:ext cx="4390113" cy="386965"/>
              </a:xfrm>
              <a:prstGeom prst="rect">
                <a:avLst/>
              </a:prstGeom>
              <a:noFill/>
            </p:spPr>
            <p:txBody>
              <a:bodyPr wrap="none" rtlCol="0">
                <a:spAutoFit/>
              </a:bodyPr>
              <a:lstStyle/>
              <a:p>
                <a:r>
                  <a:rPr lang="es-CO" dirty="0">
                    <a:latin typeface="Book Antiqua" panose="02040602050305030304" pitchFamily="18" charset="0"/>
                  </a:rPr>
                  <a:t>q</a:t>
                </a:r>
                <a:r>
                  <a:rPr lang="es-CO" dirty="0" smtClean="0">
                    <a:latin typeface="Book Antiqua" panose="02040602050305030304" pitchFamily="18" charset="0"/>
                  </a:rPr>
                  <a:t>ue nos entrega un valor de </a:t>
                </a:r>
                <a14:m>
                  <m:oMath xmlns:m="http://schemas.openxmlformats.org/officeDocument/2006/math">
                    <m:r>
                      <a:rPr lang="es-CO" b="0" i="1" smtClean="0">
                        <a:latin typeface="Cambria Math" panose="02040503050406030204" pitchFamily="18" charset="0"/>
                      </a:rPr>
                      <m:t>6.6</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oMath>
                </a14:m>
                <a:endParaRPr lang="es-CO" dirty="0">
                  <a:latin typeface="Book Antiqua" panose="02040602050305030304" pitchFamily="18" charset="0"/>
                </a:endParaRPr>
              </a:p>
            </p:txBody>
          </p:sp>
        </mc:Choice>
        <mc:Fallback xmlns="">
          <p:sp>
            <p:nvSpPr>
              <p:cNvPr id="8" name="CuadroTexto 7"/>
              <p:cNvSpPr txBox="1">
                <a:spLocks noRot="1" noChangeAspect="1" noMove="1" noResize="1" noEditPoints="1" noAdjustHandles="1" noChangeArrowheads="1" noChangeShapeType="1" noTextEdit="1"/>
              </p:cNvSpPr>
              <p:nvPr/>
            </p:nvSpPr>
            <p:spPr>
              <a:xfrm>
                <a:off x="2527829" y="4555703"/>
                <a:ext cx="4390113" cy="386965"/>
              </a:xfrm>
              <a:prstGeom prst="rect">
                <a:avLst/>
              </a:prstGeom>
              <a:blipFill rotWithShape="0">
                <a:blip r:embed="rId4"/>
                <a:stretch>
                  <a:fillRect l="-1250" t="-3125" b="-23438"/>
                </a:stretch>
              </a:blipFill>
            </p:spPr>
            <p:txBody>
              <a:bodyPr/>
              <a:lstStyle/>
              <a:p>
                <a:r>
                  <a:rPr lang="es-CO">
                    <a:noFill/>
                  </a:rPr>
                  <a:t> </a:t>
                </a:r>
              </a:p>
            </p:txBody>
          </p:sp>
        </mc:Fallback>
      </mc:AlternateContent>
      <p:sp>
        <p:nvSpPr>
          <p:cNvPr id="10" name="CuadroTexto 9"/>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3352861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4" name="TextShape 2"/>
              <p:cNvSpPr txBox="1"/>
              <p:nvPr/>
            </p:nvSpPr>
            <p:spPr>
              <a:xfrm>
                <a:off x="212083" y="1590282"/>
                <a:ext cx="4170289" cy="323857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Usamos los datos observacionales de Noyola et al. 2013 y ajustamos </a:t>
                </a:r>
                <a14:m>
                  <m:oMath xmlns:m="http://schemas.openxmlformats.org/officeDocument/2006/math">
                    <m:r>
                      <a:rPr lang="es-CO" b="0" i="1" smtClean="0">
                        <a:solidFill>
                          <a:srgbClr val="000000"/>
                        </a:solidFill>
                        <a:latin typeface="Cambria Math" panose="02040503050406030204" pitchFamily="18" charset="0"/>
                        <a:ea typeface="Arial"/>
                      </a:rPr>
                      <m:t>𝐼</m:t>
                    </m:r>
                    <m:r>
                      <a:rPr lang="es-CO" b="0" i="1" smtClean="0">
                        <a:solidFill>
                          <a:srgbClr val="000000"/>
                        </a:solidFill>
                        <a:latin typeface="Cambria Math" panose="02040503050406030204" pitchFamily="18" charset="0"/>
                        <a:ea typeface="Arial"/>
                      </a:rPr>
                      <m:t>(</m:t>
                    </m:r>
                    <m:r>
                      <a:rPr lang="es-CO" b="0" i="1" smtClean="0">
                        <a:solidFill>
                          <a:srgbClr val="000000"/>
                        </a:solidFill>
                        <a:latin typeface="Cambria Math" panose="02040503050406030204" pitchFamily="18" charset="0"/>
                        <a:ea typeface="Arial"/>
                      </a:rPr>
                      <m:t>𝑅</m:t>
                    </m:r>
                    <m:r>
                      <a:rPr lang="es-CO" b="0" i="1" smtClean="0">
                        <a:solidFill>
                          <a:srgbClr val="000000"/>
                        </a:solidFill>
                        <a:latin typeface="Cambria Math" panose="02040503050406030204" pitchFamily="18" charset="0"/>
                        <a:ea typeface="Arial"/>
                      </a:rPr>
                      <m:t>)</m:t>
                    </m:r>
                  </m:oMath>
                </a14:m>
                <a:r>
                  <a:rPr lang="es-MX" dirty="0" smtClean="0">
                    <a:solidFill>
                      <a:srgbClr val="000000"/>
                    </a:solidFill>
                    <a:latin typeface="Book Antiqua" panose="02040602050305030304" pitchFamily="18" charset="0"/>
                    <a:ea typeface="Arial"/>
                  </a:rPr>
                  <a:t> a un perfil de </a:t>
                </a:r>
                <a:r>
                  <a:rPr lang="es-MX" dirty="0" err="1" smtClean="0">
                    <a:solidFill>
                      <a:srgbClr val="000000"/>
                    </a:solidFill>
                    <a:latin typeface="Book Antiqua" panose="02040602050305030304" pitchFamily="18" charset="0"/>
                    <a:ea typeface="Arial"/>
                  </a:rPr>
                  <a:t>De</a:t>
                </a:r>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Vaucouleurs</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Usando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𝑅</m:t>
                        </m:r>
                      </m:e>
                      <m:sub>
                        <m:r>
                          <a:rPr lang="es-CO" b="0" i="1" smtClean="0">
                            <a:solidFill>
                              <a:srgbClr val="000000"/>
                            </a:solidFill>
                            <a:latin typeface="Cambria Math" panose="02040503050406030204" pitchFamily="18" charset="0"/>
                          </a:rPr>
                          <m:t>𝑒</m:t>
                        </m:r>
                      </m:sub>
                    </m:sSub>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1.8153</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𝑎</m:t>
                        </m:r>
                      </m:e>
                      <m:sub>
                        <m:r>
                          <a:rPr lang="es-CO" b="0" i="1" smtClean="0">
                            <a:solidFill>
                              <a:srgbClr val="000000"/>
                            </a:solidFill>
                            <a:latin typeface="Cambria Math" panose="02040503050406030204" pitchFamily="18" charset="0"/>
                            <a:ea typeface="Cambria Math" panose="02040503050406030204" pitchFamily="18" charset="0"/>
                          </a:rPr>
                          <m:t>𝑠</m:t>
                        </m:r>
                      </m:sub>
                    </m:sSub>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Hernquist</a:t>
                </a:r>
                <a:r>
                  <a:rPr lang="es-MX" dirty="0" smtClean="0">
                    <a:solidFill>
                      <a:srgbClr val="000000"/>
                    </a:solidFill>
                    <a:latin typeface="Book Antiqua" panose="02040602050305030304" pitchFamily="18" charset="0"/>
                    <a:ea typeface="Arial"/>
                  </a:rPr>
                  <a:t> 1989) encontramos en valor de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=2.23</m:t>
                    </m:r>
                    <m:r>
                      <a:rPr lang="es-CO" b="0" i="1" smtClean="0">
                        <a:solidFill>
                          <a:srgbClr val="000000"/>
                        </a:solidFill>
                        <a:latin typeface="Cambria Math" panose="02040503050406030204" pitchFamily="18" charset="0"/>
                      </a:rPr>
                      <m:t>𝑝𝑐</m:t>
                    </m:r>
                  </m:oMath>
                </a14:m>
                <a:r>
                  <a:rPr lang="es-MX" dirty="0" smtClean="0">
                    <a:solidFill>
                      <a:srgbClr val="000000"/>
                    </a:solidFill>
                    <a:latin typeface="Book Antiqua" panose="02040602050305030304" pitchFamily="18" charset="0"/>
                    <a:ea typeface="Arial"/>
                  </a:rPr>
                  <a:t> en modelo de </a:t>
                </a:r>
                <a:r>
                  <a:rPr lang="es-MX" dirty="0" err="1" smtClean="0">
                    <a:solidFill>
                      <a:srgbClr val="000000"/>
                    </a:solidFill>
                    <a:latin typeface="Book Antiqua" panose="02040602050305030304" pitchFamily="18" charset="0"/>
                    <a:ea typeface="Arial"/>
                  </a:rPr>
                  <a:t>Hernquist</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de las restricciones más confiables.</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p:txBody>
          </p:sp>
        </mc:Choice>
        <mc:Fallback xmlns="">
          <p:sp>
            <p:nvSpPr>
              <p:cNvPr id="4" name="TextShape 2"/>
              <p:cNvSpPr txBox="1">
                <a:spLocks noRot="1" noChangeAspect="1" noMove="1" noResize="1" noEditPoints="1" noAdjustHandles="1" noChangeArrowheads="1" noChangeShapeType="1" noTextEdit="1"/>
              </p:cNvSpPr>
              <p:nvPr/>
            </p:nvSpPr>
            <p:spPr>
              <a:xfrm>
                <a:off x="212083" y="1590282"/>
                <a:ext cx="4170289" cy="3238572"/>
              </a:xfrm>
              <a:prstGeom prst="rect">
                <a:avLst/>
              </a:prstGeom>
              <a:blipFill rotWithShape="0">
                <a:blip r:embed="rId3"/>
                <a:stretch>
                  <a:fillRect l="-1023"/>
                </a:stretch>
              </a:blipFill>
            </p:spPr>
            <p:txBody>
              <a:bodyPr/>
              <a:lstStyle/>
              <a:p>
                <a:r>
                  <a:rPr lang="es-CO">
                    <a:noFill/>
                  </a:rPr>
                  <a:t> </a:t>
                </a:r>
              </a:p>
            </p:txBody>
          </p:sp>
        </mc:Fallback>
      </mc:AlternateContent>
      <p:sp>
        <p:nvSpPr>
          <p:cNvPr id="5" name="TextShape 1"/>
          <p:cNvSpPr txBox="1"/>
          <p:nvPr/>
        </p:nvSpPr>
        <p:spPr>
          <a:xfrm>
            <a:off x="215952" y="188070"/>
            <a:ext cx="3842340" cy="1127022"/>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Estimación de la longitud de escala estelar</a:t>
            </a:r>
            <a:endParaRPr sz="2400" b="1" dirty="0">
              <a:latin typeface="Book Antiqua" panose="02040602050305030304" pitchFamily="18" charset="0"/>
            </a:endParaRPr>
          </a:p>
        </p:txBody>
      </p:sp>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22</a:t>
            </a:fld>
            <a:endParaRPr dirty="0"/>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274" y="299749"/>
            <a:ext cx="4361464" cy="41015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CuadroTexto 8"/>
          <p:cNvSpPr txBox="1"/>
          <p:nvPr/>
        </p:nvSpPr>
        <p:spPr>
          <a:xfrm>
            <a:off x="5170535" y="4571169"/>
            <a:ext cx="3164648" cy="523220"/>
          </a:xfrm>
          <a:prstGeom prst="rect">
            <a:avLst/>
          </a:prstGeom>
          <a:noFill/>
        </p:spPr>
        <p:txBody>
          <a:bodyPr wrap="none" rtlCol="0">
            <a:spAutoFit/>
          </a:bodyPr>
          <a:lstStyle/>
          <a:p>
            <a:pPr algn="ctr"/>
            <a:r>
              <a:rPr lang="es-CO" sz="1400" i="1" dirty="0" smtClean="0">
                <a:latin typeface="Book Antiqua" panose="02040602050305030304" pitchFamily="18" charset="0"/>
              </a:rPr>
              <a:t>Perfil de brillo superficial de Omega </a:t>
            </a:r>
            <a:r>
              <a:rPr lang="es-CO" sz="1400" i="1" dirty="0" err="1" smtClean="0">
                <a:latin typeface="Book Antiqua" panose="02040602050305030304" pitchFamily="18" charset="0"/>
              </a:rPr>
              <a:t>Cen</a:t>
            </a:r>
            <a:r>
              <a:rPr lang="es-CO" sz="1400" i="1" dirty="0" smtClean="0">
                <a:latin typeface="Book Antiqua" panose="02040602050305030304" pitchFamily="18" charset="0"/>
              </a:rPr>
              <a:t>.</a:t>
            </a:r>
          </a:p>
          <a:p>
            <a:pPr algn="ctr"/>
            <a:r>
              <a:rPr lang="es-CO" sz="1400" i="1" dirty="0" smtClean="0">
                <a:latin typeface="Book Antiqua" panose="02040602050305030304" pitchFamily="18" charset="0"/>
              </a:rPr>
              <a:t>Noyola et al. 2013</a:t>
            </a:r>
            <a:endParaRPr lang="es-CO" sz="1400" i="1" dirty="0">
              <a:latin typeface="Book Antiqua" panose="02040602050305030304" pitchFamily="18" charset="0"/>
            </a:endParaRPr>
          </a:p>
        </p:txBody>
      </p:sp>
      <p:sp>
        <p:nvSpPr>
          <p:cNvPr id="10" name="CuadroTexto 9"/>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2394303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226260"/>
                <a:ext cx="826884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 V</a:t>
                </a:r>
                <a14:m>
                  <m:oMath xmlns:m="http://schemas.openxmlformats.org/officeDocument/2006/math">
                    <m:r>
                      <a:rPr lang="es-CO" sz="2400" b="1" i="0" smtClean="0">
                        <a:solidFill>
                          <a:srgbClr val="000000"/>
                        </a:solidFill>
                        <a:latin typeface="Cambria Math" panose="02040503050406030204" pitchFamily="18" charset="0"/>
                        <a:ea typeface="Cambria Math" panose="02040503050406030204" pitchFamily="18" charset="0"/>
                      </a:rPr>
                      <m:t>𝐚𝐥𝐨𝐫𝐞𝐬</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𝐫𝐞𝐩𝐨𝐫𝐭𝐚𝐝𝐨𝐬</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𝐝𝐞</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𝐥𝐚</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𝐦𝐚𝐬𝐚</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𝐝𝐞</m:t>
                    </m:r>
                    <m:r>
                      <a:rPr lang="es-CO" sz="2400" b="1" i="0" smtClean="0">
                        <a:solidFill>
                          <a:srgbClr val="000000"/>
                        </a:solidFill>
                        <a:latin typeface="Cambria Math" panose="02040503050406030204" pitchFamily="18" charset="0"/>
                        <a:ea typeface="Cambria Math" panose="02040503050406030204" pitchFamily="18" charset="0"/>
                      </a:rPr>
                      <m:t> </m:t>
                    </m:r>
                    <m:r>
                      <a:rPr lang="es-MX" sz="2400" b="1" i="0" smtClean="0">
                        <a:solidFill>
                          <a:srgbClr val="000000"/>
                        </a:solidFill>
                        <a:latin typeface="Cambria Math" panose="02040503050406030204" pitchFamily="18" charset="0"/>
                        <a:ea typeface="Cambria Math" panose="02040503050406030204" pitchFamily="18" charset="0"/>
                      </a:rPr>
                      <m:t>𝛚</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Centauri</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8268840" cy="572400"/>
              </a:xfrm>
              <a:prstGeom prst="rect">
                <a:avLst/>
              </a:prstGeom>
              <a:blipFill rotWithShape="0">
                <a:blip r:embed="rId3"/>
                <a:stretch>
                  <a:fillRect b="-12766"/>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23</a:t>
            </a:fld>
            <a:endParaRPr dirty="0"/>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0840">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pPr algn="ctr"/>
                          <a:r>
                            <a:rPr lang="es-CO" b="1" dirty="0" smtClean="0">
                              <a:latin typeface="Book Antiqua" panose="02040602050305030304" pitchFamily="18" charset="0"/>
                            </a:rPr>
                            <a:t>Masa (</a:t>
                          </a:r>
                          <a14:m>
                            <m:oMath xmlns:m="http://schemas.openxmlformats.org/officeDocument/2006/math">
                              <m:sSub>
                                <m:sSubPr>
                                  <m:ctrlPr>
                                    <a:rPr lang="es-CO" b="1" i="1" smtClean="0">
                                      <a:latin typeface="Cambria Math" panose="02040503050406030204" pitchFamily="18" charset="0"/>
                                    </a:rPr>
                                  </m:ctrlPr>
                                </m:sSubPr>
                                <m:e>
                                  <m:r>
                                    <a:rPr lang="es-CO" b="1" i="1" smtClean="0">
                                      <a:latin typeface="Cambria Math" panose="02040503050406030204" pitchFamily="18" charset="0"/>
                                    </a:rPr>
                                    <m:t>𝑴</m:t>
                                  </m:r>
                                </m:e>
                                <m:sub>
                                  <m:r>
                                    <a:rPr lang="es-CO" b="1" i="1" smtClean="0">
                                      <a:latin typeface="Cambria Math" panose="02040503050406030204" pitchFamily="18" charset="0"/>
                                      <a:ea typeface="Cambria Math" panose="02040503050406030204" pitchFamily="18" charset="0"/>
                                    </a:rPr>
                                    <m:t>⊙</m:t>
                                  </m:r>
                                </m:sub>
                              </m:sSub>
                            </m:oMath>
                          </a14:m>
                          <a:r>
                            <a:rPr lang="es-CO" b="1" dirty="0" smtClean="0">
                              <a:latin typeface="Book Antiqua" panose="02040602050305030304" pitchFamily="18" charset="0"/>
                            </a:rPr>
                            <a:t>)</a:t>
                          </a:r>
                          <a:endParaRPr lang="es-CO" b="1"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2.4</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3.98</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bl>
              </a:graphicData>
            </a:graphic>
          </p:graphicFrame>
        </mc:Choice>
        <mc:Fallback xmlns="">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7762">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102800" t="-8065" r="-1200" b="-811290"/>
                          </a:stretch>
                        </a:blipFill>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109836" r="-1200" b="-724590"/>
                          </a:stretch>
                        </a:blipFill>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209836" r="-1200" b="-624590"/>
                          </a:stretch>
                        </a:blipFill>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309836" r="-1200" b="-524590"/>
                          </a:stretch>
                        </a:blipFill>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409836" r="-1200" b="-424590"/>
                          </a:stretch>
                        </a:blipFill>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518333" r="-1200" b="-331667"/>
                          </a:stretch>
                        </a:blipFill>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608197" r="-1200" b="-226230"/>
                          </a:stretch>
                        </a:blipFill>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708197" r="-1200" b="-126230"/>
                          </a:stretch>
                        </a:blipFill>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808197" r="-1200" b="-26230"/>
                          </a:stretch>
                        </a:blipFill>
                      </a:tcPr>
                    </a:tc>
                  </a:tr>
                </a:tbl>
              </a:graphicData>
            </a:graphic>
          </p:graphicFrame>
        </mc:Fallback>
      </mc:AlternateContent>
      <p:sp>
        <p:nvSpPr>
          <p:cNvPr id="9" name="CuadroTexto 8"/>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32895151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343" y="2750997"/>
            <a:ext cx="2326300" cy="1912083"/>
          </a:xfrm>
          <a:prstGeom prst="rect">
            <a:avLst/>
          </a:prstGeom>
          <a:ln>
            <a:noFill/>
          </a:ln>
          <a:effectLst>
            <a:outerShdw blurRad="292100" dist="139700" dir="2700000" algn="tl" rotWithShape="0">
              <a:srgbClr val="333333">
                <a:alpha val="65000"/>
              </a:srgbClr>
            </a:outerShdw>
          </a:effectLst>
        </p:spPr>
      </p:pic>
      <p:sp>
        <p:nvSpPr>
          <p:cNvPr id="109" name="TextShape 1"/>
          <p:cNvSpPr txBox="1"/>
          <p:nvPr/>
        </p:nvSpPr>
        <p:spPr>
          <a:xfrm>
            <a:off x="4282035" y="445617"/>
            <a:ext cx="3806174" cy="630053"/>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Datos de OPD</a:t>
            </a:r>
            <a:endParaRPr sz="2400"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latin typeface="Arial"/>
                <a:ea typeface="Arial"/>
              </a:rPr>
              <a:t>24</a:t>
            </a:fld>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43" y="56587"/>
            <a:ext cx="2303675" cy="2515073"/>
          </a:xfrm>
          <a:prstGeom prst="rect">
            <a:avLst/>
          </a:prstGeom>
          <a:ln>
            <a:noFill/>
          </a:ln>
          <a:effectLst>
            <a:outerShdw blurRad="292100" dist="139700" dir="2700000" algn="tl" rotWithShape="0">
              <a:srgbClr val="333333">
                <a:alpha val="65000"/>
              </a:srgbClr>
            </a:outerShdw>
          </a:effectLst>
        </p:spPr>
      </p:pic>
      <p:sp>
        <p:nvSpPr>
          <p:cNvPr id="14" name="TextShape 1"/>
          <p:cNvSpPr txBox="1"/>
          <p:nvPr/>
        </p:nvSpPr>
        <p:spPr>
          <a:xfrm>
            <a:off x="3349364" y="1310462"/>
            <a:ext cx="5671516" cy="3911122"/>
          </a:xfrm>
          <a:prstGeom prst="rect">
            <a:avLst/>
          </a:prstGeom>
        </p:spPr>
        <p:txBody>
          <a:bodyPr tIns="91440" bIns="91440"/>
          <a:lstStyle/>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Observatorio Pico dos Días, Minar Gerais, Brasil.</a:t>
            </a:r>
          </a:p>
          <a:p>
            <a:pPr marL="342900" indent="-342900">
              <a:lnSpc>
                <a:spcPct val="100000"/>
              </a:lnSpc>
              <a:buFont typeface="Wingdings" panose="05000000000000000000" pitchFamily="2" charset="2"/>
              <a:buChar char="ü"/>
            </a:pPr>
            <a:endParaRPr lang="es-MX" sz="2000" dirty="0" smtClean="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Salida observacional organizada por el pregrado.</a:t>
            </a:r>
          </a:p>
          <a:p>
            <a:pPr marL="342900" indent="-342900">
              <a:lnSpc>
                <a:spcPct val="100000"/>
              </a:lnSpc>
              <a:buFont typeface="Wingdings" panose="05000000000000000000" pitchFamily="2" charset="2"/>
              <a:buChar char="ü"/>
            </a:pPr>
            <a:endParaRPr lang="es-MX" sz="2000" dirty="0" smtClean="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Parte del proyecto original “Modelamiento de masa de cúmulos globulares en la Vía Láctea” iniciado por el profesor Juan </a:t>
            </a:r>
            <a:r>
              <a:rPr lang="es-MX" sz="2000" dirty="0">
                <a:solidFill>
                  <a:srgbClr val="000000"/>
                </a:solidFill>
                <a:latin typeface="Book Antiqua" panose="02040602050305030304" pitchFamily="18" charset="0"/>
                <a:ea typeface="Arial"/>
              </a:rPr>
              <a:t>C</a:t>
            </a:r>
            <a:r>
              <a:rPr lang="es-MX" sz="2000" dirty="0" smtClean="0">
                <a:solidFill>
                  <a:srgbClr val="000000"/>
                </a:solidFill>
                <a:latin typeface="Book Antiqua" panose="02040602050305030304" pitchFamily="18" charset="0"/>
                <a:ea typeface="Arial"/>
              </a:rPr>
              <a:t>arlos Muñoz.</a:t>
            </a:r>
          </a:p>
          <a:p>
            <a:pPr marL="342900" indent="-342900">
              <a:lnSpc>
                <a:spcPct val="100000"/>
              </a:lnSpc>
              <a:buFontTx/>
              <a:buChar char="-"/>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p:sp>
        <p:nvSpPr>
          <p:cNvPr id="11" name="CuadroTexto 10"/>
          <p:cNvSpPr txBox="1"/>
          <p:nvPr/>
        </p:nvSpPr>
        <p:spPr>
          <a:xfrm>
            <a:off x="398216" y="4620280"/>
            <a:ext cx="2779928" cy="523220"/>
          </a:xfrm>
          <a:prstGeom prst="rect">
            <a:avLst/>
          </a:prstGeom>
          <a:noFill/>
        </p:spPr>
        <p:txBody>
          <a:bodyPr wrap="none" rtlCol="0">
            <a:spAutoFit/>
          </a:bodyPr>
          <a:lstStyle/>
          <a:p>
            <a:pPr algn="ctr"/>
            <a:r>
              <a:rPr lang="es-CO" sz="1400" i="1" dirty="0" smtClean="0">
                <a:latin typeface="Book Antiqua" panose="02040602050305030304" pitchFamily="18" charset="0"/>
              </a:rPr>
              <a:t>Vista desde el aire del Observatorio.</a:t>
            </a:r>
          </a:p>
          <a:p>
            <a:pPr algn="ctr"/>
            <a:r>
              <a:rPr lang="es-CO" sz="1400" i="1" dirty="0" err="1" smtClean="0">
                <a:latin typeface="Book Antiqua" panose="02040602050305030304" pitchFamily="18" charset="0"/>
              </a:rPr>
              <a:t>Dominici</a:t>
            </a:r>
            <a:r>
              <a:rPr lang="es-CO" sz="1400" i="1" dirty="0" smtClean="0">
                <a:latin typeface="Book Antiqua" panose="02040602050305030304" pitchFamily="18" charset="0"/>
              </a:rPr>
              <a:t> et al. 2008</a:t>
            </a:r>
            <a:endParaRPr lang="es-CO" sz="1400" i="1" dirty="0">
              <a:latin typeface="Book Antiqua" panose="02040602050305030304" pitchFamily="18" charset="0"/>
            </a:endParaRPr>
          </a:p>
        </p:txBody>
      </p:sp>
      <p:sp>
        <p:nvSpPr>
          <p:cNvPr id="10" name="CuadroTexto 9"/>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279578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787" y="450192"/>
            <a:ext cx="2962549" cy="4606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9" name="TextShape 1"/>
          <p:cNvSpPr txBox="1"/>
          <p:nvPr/>
        </p:nvSpPr>
        <p:spPr>
          <a:xfrm>
            <a:off x="1043801" y="95072"/>
            <a:ext cx="3806174" cy="630053"/>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Datos de OPD</a:t>
            </a:r>
            <a:endParaRPr sz="2400"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chemeClr val="bg1"/>
                </a:solidFill>
                <a:latin typeface="Arial"/>
                <a:ea typeface="Arial"/>
              </a:rPr>
              <a:t>25</a:t>
            </a:fld>
            <a:endParaRPr dirty="0">
              <a:solidFill>
                <a:schemeClr val="bg1"/>
              </a:solidFill>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683" y="3075489"/>
            <a:ext cx="2904846" cy="19365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xmlns:a14="http://schemas.microsoft.com/office/drawing/2010/main">
        <mc:Choice Requires="a14">
          <p:sp>
            <p:nvSpPr>
              <p:cNvPr id="8" name="TextShape 1"/>
              <p:cNvSpPr txBox="1"/>
              <p:nvPr/>
            </p:nvSpPr>
            <p:spPr>
              <a:xfrm>
                <a:off x="-359" y="678601"/>
                <a:ext cx="5933242" cy="2264647"/>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Imágenes de espectroscopia (3) y fotometría (1) de varios cúmulos globulares de la Vía Láctea, especialmente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Centauri</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Telescopio </a:t>
                </a:r>
                <a:r>
                  <a:rPr lang="es-MX" dirty="0" err="1" smtClean="0">
                    <a:solidFill>
                      <a:srgbClr val="000000"/>
                    </a:solidFill>
                    <a:latin typeface="Book Antiqua" panose="02040602050305030304" pitchFamily="18" charset="0"/>
                    <a:ea typeface="Arial"/>
                  </a:rPr>
                  <a:t>Perkin</a:t>
                </a:r>
                <a:r>
                  <a:rPr lang="es-MX" dirty="0" smtClean="0">
                    <a:solidFill>
                      <a:srgbClr val="000000"/>
                    </a:solidFill>
                    <a:latin typeface="Book Antiqua" panose="02040602050305030304" pitchFamily="18" charset="0"/>
                    <a:ea typeface="Arial"/>
                  </a:rPr>
                  <a:t> &amp; Elmer (2) con un espejo de 1.6m, rejilla de difracción de 900 líneas por milímetro y tiempos de exposición de  </a:t>
                </a:r>
                <a:r>
                  <a:rPr lang="es-MX" dirty="0">
                    <a:solidFill>
                      <a:srgbClr val="000000"/>
                    </a:solidFill>
                    <a:latin typeface="Book Antiqua" panose="02040602050305030304" pitchFamily="18" charset="0"/>
                    <a:ea typeface="Arial"/>
                  </a:rPr>
                  <a:t>600 y 900 </a:t>
                </a:r>
                <a:r>
                  <a:rPr lang="es-MX" dirty="0" smtClean="0">
                    <a:solidFill>
                      <a:srgbClr val="000000"/>
                    </a:solidFill>
                    <a:latin typeface="Book Antiqua" panose="02040602050305030304" pitchFamily="18" charset="0"/>
                    <a:ea typeface="Arial"/>
                  </a:rPr>
                  <a:t>segundos. </a:t>
                </a: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mc:Choice>
        <mc:Fallback xmlns="">
          <p:sp>
            <p:nvSpPr>
              <p:cNvPr id="8" name="TextShape 1"/>
              <p:cNvSpPr txBox="1">
                <a:spLocks noRot="1" noChangeAspect="1" noMove="1" noResize="1" noEditPoints="1" noAdjustHandles="1" noChangeArrowheads="1" noChangeShapeType="1" noTextEdit="1"/>
              </p:cNvSpPr>
              <p:nvPr/>
            </p:nvSpPr>
            <p:spPr>
              <a:xfrm>
                <a:off x="-359" y="678601"/>
                <a:ext cx="5933242" cy="2264647"/>
              </a:xfrm>
              <a:prstGeom prst="rect">
                <a:avLst/>
              </a:prstGeom>
              <a:blipFill rotWithShape="0">
                <a:blip r:embed="rId5"/>
                <a:stretch>
                  <a:fillRect l="-719" r="-206"/>
                </a:stretch>
              </a:blipFill>
            </p:spPr>
            <p:txBody>
              <a:bodyPr/>
              <a:lstStyle/>
              <a:p>
                <a:r>
                  <a:rPr lang="es-CO">
                    <a:noFill/>
                  </a:rPr>
                  <a:t> </a:t>
                </a:r>
              </a:p>
            </p:txBody>
          </p:sp>
        </mc:Fallback>
      </mc:AlternateContent>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244" y="3075489"/>
            <a:ext cx="2213195" cy="19834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CuadroTexto 6"/>
          <p:cNvSpPr txBox="1"/>
          <p:nvPr/>
        </p:nvSpPr>
        <p:spPr>
          <a:xfrm>
            <a:off x="5995427" y="421478"/>
            <a:ext cx="312906" cy="369332"/>
          </a:xfrm>
          <a:prstGeom prst="rect">
            <a:avLst/>
          </a:prstGeom>
          <a:noFill/>
        </p:spPr>
        <p:txBody>
          <a:bodyPr wrap="none" rtlCol="0">
            <a:spAutoFit/>
          </a:bodyPr>
          <a:lstStyle/>
          <a:p>
            <a:r>
              <a:rPr lang="es-CO" b="1" dirty="0" smtClean="0">
                <a:solidFill>
                  <a:schemeClr val="bg1"/>
                </a:solidFill>
              </a:rPr>
              <a:t>3</a:t>
            </a:r>
            <a:endParaRPr lang="es-CO" b="1" dirty="0">
              <a:solidFill>
                <a:schemeClr val="bg1"/>
              </a:solidFill>
            </a:endParaRPr>
          </a:p>
        </p:txBody>
      </p:sp>
      <p:sp>
        <p:nvSpPr>
          <p:cNvPr id="13" name="CuadroTexto 12"/>
          <p:cNvSpPr txBox="1"/>
          <p:nvPr/>
        </p:nvSpPr>
        <p:spPr>
          <a:xfrm>
            <a:off x="2759683" y="3060565"/>
            <a:ext cx="312906" cy="369332"/>
          </a:xfrm>
          <a:prstGeom prst="rect">
            <a:avLst/>
          </a:prstGeom>
          <a:solidFill>
            <a:schemeClr val="tx1"/>
          </a:solidFill>
        </p:spPr>
        <p:txBody>
          <a:bodyPr wrap="none" rtlCol="0">
            <a:spAutoFit/>
          </a:bodyPr>
          <a:lstStyle/>
          <a:p>
            <a:r>
              <a:rPr lang="es-CO" b="1" dirty="0" smtClean="0">
                <a:solidFill>
                  <a:schemeClr val="bg1"/>
                </a:solidFill>
              </a:rPr>
              <a:t>2</a:t>
            </a:r>
            <a:endParaRPr lang="es-CO" b="1" dirty="0">
              <a:solidFill>
                <a:schemeClr val="bg1"/>
              </a:solidFill>
            </a:endParaRPr>
          </a:p>
        </p:txBody>
      </p:sp>
      <p:sp>
        <p:nvSpPr>
          <p:cNvPr id="15" name="CuadroTexto 14"/>
          <p:cNvSpPr txBox="1"/>
          <p:nvPr/>
        </p:nvSpPr>
        <p:spPr>
          <a:xfrm>
            <a:off x="287765" y="3048034"/>
            <a:ext cx="312906" cy="369332"/>
          </a:xfrm>
          <a:prstGeom prst="rect">
            <a:avLst/>
          </a:prstGeom>
          <a:noFill/>
        </p:spPr>
        <p:txBody>
          <a:bodyPr wrap="none" rtlCol="0">
            <a:spAutoFit/>
          </a:bodyPr>
          <a:lstStyle/>
          <a:p>
            <a:r>
              <a:rPr lang="es-CO" b="1" dirty="0">
                <a:solidFill>
                  <a:schemeClr val="bg1"/>
                </a:solidFill>
              </a:rPr>
              <a:t>1</a:t>
            </a:r>
          </a:p>
        </p:txBody>
      </p:sp>
      <p:sp>
        <p:nvSpPr>
          <p:cNvPr id="14" name="CuadroTexto 13"/>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11792845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10274"/>
            <a:ext cx="9143640" cy="5143320"/>
          </a:xfrm>
          <a:prstGeom prst="rect">
            <a:avLst/>
          </a:prstGeom>
          <a:ln>
            <a:noFill/>
          </a:ln>
        </p:spPr>
      </p:pic>
      <p:sp>
        <p:nvSpPr>
          <p:cNvPr id="109" name="TextShape 1"/>
          <p:cNvSpPr txBox="1"/>
          <p:nvPr/>
        </p:nvSpPr>
        <p:spPr>
          <a:xfrm>
            <a:off x="311760" y="191880"/>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Datos de velocidades radiales</a:t>
            </a:r>
            <a:endParaRPr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rgbClr val="000000"/>
                </a:solidFill>
                <a:latin typeface="Arial"/>
                <a:ea typeface="Arial"/>
              </a:rPr>
              <a:t>26</a:t>
            </a:fld>
            <a:endParaRPr/>
          </a:p>
        </p:txBody>
      </p:sp>
      <p:graphicFrame>
        <p:nvGraphicFramePr>
          <p:cNvPr id="111" name="Table 3"/>
          <p:cNvGraphicFramePr/>
          <p:nvPr>
            <p:extLst/>
          </p:nvPr>
        </p:nvGraphicFramePr>
        <p:xfrm>
          <a:off x="311760" y="964440"/>
          <a:ext cx="8160480" cy="3723160"/>
        </p:xfrm>
        <a:graphic>
          <a:graphicData uri="http://schemas.openxmlformats.org/drawingml/2006/table">
            <a:tbl>
              <a:tblPr>
                <a:effectLst>
                  <a:outerShdw blurRad="50800" dist="38100" dir="8100000" algn="tr" rotWithShape="0">
                    <a:prstClr val="black">
                      <a:alpha val="40000"/>
                    </a:prstClr>
                  </a:outerShdw>
                </a:effectLst>
              </a:tblPr>
              <a:tblGrid>
                <a:gridCol w="2720160"/>
                <a:gridCol w="2720160"/>
                <a:gridCol w="2720160"/>
              </a:tblGrid>
              <a:tr h="358560">
                <a:tc>
                  <a:txBody>
                    <a:bodyPr/>
                    <a:lstStyle/>
                    <a:p>
                      <a:pPr algn="ctr">
                        <a:lnSpc>
                          <a:spcPct val="100000"/>
                        </a:lnSpc>
                      </a:pPr>
                      <a:r>
                        <a:rPr lang="es-MX" sz="1600" b="1" dirty="0">
                          <a:solidFill>
                            <a:srgbClr val="000000"/>
                          </a:solidFill>
                          <a:latin typeface="Book Antiqua" panose="02040602050305030304" pitchFamily="18" charset="0"/>
                          <a:ea typeface="Arial"/>
                        </a:rPr>
                        <a:t>Artículo</a:t>
                      </a:r>
                      <a:endParaRPr dirty="0">
                        <a:latin typeface="Book Antiqua" panose="02040602050305030304" pitchFamily="18" charset="0"/>
                      </a:endParaRPr>
                    </a:p>
                  </a:txBody>
                  <a:tcPr/>
                </a:tc>
                <a:tc>
                  <a:txBody>
                    <a:bodyPr/>
                    <a:lstStyle/>
                    <a:p>
                      <a:pPr algn="ctr">
                        <a:lnSpc>
                          <a:spcPct val="100000"/>
                        </a:lnSpc>
                      </a:pPr>
                      <a:r>
                        <a:rPr lang="es-MX" sz="1600" b="1" dirty="0" err="1">
                          <a:solidFill>
                            <a:srgbClr val="000000"/>
                          </a:solidFill>
                          <a:latin typeface="Book Antiqua" panose="02040602050305030304" pitchFamily="18" charset="0"/>
                          <a:ea typeface="Arial"/>
                        </a:rPr>
                        <a:t>Bibcode</a:t>
                      </a:r>
                      <a:endParaRPr dirty="0">
                        <a:latin typeface="Book Antiqua" panose="02040602050305030304" pitchFamily="18" charset="0"/>
                      </a:endParaRPr>
                    </a:p>
                  </a:txBody>
                  <a:tcPr/>
                </a:tc>
                <a:tc>
                  <a:txBody>
                    <a:bodyPr/>
                    <a:lstStyle/>
                    <a:p>
                      <a:pPr algn="ctr">
                        <a:lnSpc>
                          <a:spcPct val="100000"/>
                        </a:lnSpc>
                      </a:pPr>
                      <a:r>
                        <a:rPr lang="es-MX" sz="1600" b="1" dirty="0">
                          <a:solidFill>
                            <a:srgbClr val="000000"/>
                          </a:solidFill>
                          <a:latin typeface="Book Antiqua" panose="02040602050305030304" pitchFamily="18" charset="0"/>
                          <a:ea typeface="Arial"/>
                        </a:rPr>
                        <a:t>Descripción</a:t>
                      </a:r>
                      <a:endParaRPr dirty="0">
                        <a:latin typeface="Book Antiqua" panose="02040602050305030304" pitchFamily="18" charset="0"/>
                      </a:endParaRPr>
                    </a:p>
                  </a:txBody>
                  <a:tcPr/>
                </a:tc>
              </a:tr>
              <a:tr h="609480">
                <a:tc>
                  <a:txBody>
                    <a:bodyPr/>
                    <a:lstStyle/>
                    <a:p>
                      <a:pPr algn="ctr">
                        <a:lnSpc>
                          <a:spcPct val="100000"/>
                        </a:lnSpc>
                      </a:pPr>
                      <a:r>
                        <a:rPr lang="es-MX" sz="1600" dirty="0">
                          <a:solidFill>
                            <a:srgbClr val="000000"/>
                          </a:solidFill>
                          <a:latin typeface="Book Antiqua" panose="02040602050305030304" pitchFamily="18" charset="0"/>
                          <a:ea typeface="Arial"/>
                        </a:rPr>
                        <a:t>Da Costa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2008AJ….136..506D</a:t>
                      </a:r>
                      <a:endParaRPr dirty="0">
                        <a:latin typeface="Book Antiqua" panose="02040602050305030304" pitchFamily="18" charset="0"/>
                      </a:endParaRPr>
                    </a:p>
                  </a:txBody>
                  <a:tcPr/>
                </a:tc>
                <a:tc>
                  <a:txBody>
                    <a:bodyPr/>
                    <a:lstStyle/>
                    <a:p>
                      <a:pPr algn="ctr">
                        <a:lnSpc>
                          <a:spcPct val="100000"/>
                        </a:lnSpc>
                      </a:pPr>
                      <a:r>
                        <a:rPr lang="es-MX" sz="1600">
                          <a:solidFill>
                            <a:srgbClr val="000000"/>
                          </a:solidFill>
                          <a:latin typeface="Book Antiqua" panose="02040602050305030304" pitchFamily="18" charset="0"/>
                          <a:ea typeface="Arial"/>
                        </a:rPr>
                        <a:t>1355 estrellas, ~204 estrellas del cúmulo</a:t>
                      </a:r>
                      <a:endParaRPr>
                        <a:latin typeface="Book Antiqua" panose="02040602050305030304" pitchFamily="18" charset="0"/>
                      </a:endParaRPr>
                    </a:p>
                  </a:txBody>
                  <a:tcPr/>
                </a:tc>
              </a:tr>
              <a:tr h="435960">
                <a:tc>
                  <a:txBody>
                    <a:bodyPr/>
                    <a:lstStyle/>
                    <a:p>
                      <a:pPr algn="ctr">
                        <a:lnSpc>
                          <a:spcPct val="100000"/>
                        </a:lnSpc>
                      </a:pPr>
                      <a:r>
                        <a:rPr lang="es-MX" sz="1600" dirty="0">
                          <a:solidFill>
                            <a:srgbClr val="000000"/>
                          </a:solidFill>
                          <a:latin typeface="Book Antiqua" panose="02040602050305030304" pitchFamily="18" charset="0"/>
                          <a:ea typeface="Arial"/>
                        </a:rPr>
                        <a:t>Johnson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2008ApJ…681.1505J</a:t>
                      </a:r>
                      <a:endParaRPr dirty="0">
                        <a:latin typeface="Book Antiqua" panose="02040602050305030304" pitchFamily="18" charset="0"/>
                      </a:endParaRPr>
                    </a:p>
                  </a:txBody>
                  <a:tcPr/>
                </a:tc>
                <a:tc>
                  <a:txBody>
                    <a:bodyPr/>
                    <a:lstStyle/>
                    <a:p>
                      <a:pPr algn="ctr">
                        <a:lnSpc>
                          <a:spcPct val="100000"/>
                        </a:lnSpc>
                      </a:pPr>
                      <a:r>
                        <a:rPr lang="es-MX" sz="1600">
                          <a:solidFill>
                            <a:srgbClr val="000000"/>
                          </a:solidFill>
                          <a:latin typeface="Book Antiqua" panose="02040602050305030304" pitchFamily="18" charset="0"/>
                          <a:ea typeface="Arial"/>
                        </a:rPr>
                        <a:t>180 estrellas del cúmulo</a:t>
                      </a:r>
                      <a:endParaRPr>
                        <a:latin typeface="Book Antiqua" panose="02040602050305030304" pitchFamily="18" charset="0"/>
                      </a:endParaRPr>
                    </a:p>
                  </a:txBody>
                  <a:tcPr/>
                </a:tc>
              </a:tr>
              <a:tr h="609480">
                <a:tc>
                  <a:txBody>
                    <a:bodyPr/>
                    <a:lstStyle/>
                    <a:p>
                      <a:pPr algn="ctr">
                        <a:lnSpc>
                          <a:spcPct val="100000"/>
                        </a:lnSpc>
                      </a:pPr>
                      <a:r>
                        <a:rPr lang="es-MX" sz="1600" dirty="0">
                          <a:solidFill>
                            <a:srgbClr val="000000"/>
                          </a:solidFill>
                          <a:latin typeface="Book Antiqua" panose="02040602050305030304" pitchFamily="18" charset="0"/>
                          <a:ea typeface="Arial"/>
                        </a:rPr>
                        <a:t>Mayor et al. 1997</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1997AJ….114.1087M</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481 estrellas, ~381 estrellas del cúmulo</a:t>
                      </a:r>
                      <a:endParaRPr dirty="0">
                        <a:latin typeface="Book Antiqua" panose="02040602050305030304" pitchFamily="18" charset="0"/>
                      </a:endParaRPr>
                    </a:p>
                  </a:txBody>
                  <a:tcPr/>
                </a:tc>
              </a:tr>
              <a:tr h="435960">
                <a:tc>
                  <a:txBody>
                    <a:bodyPr/>
                    <a:lstStyle/>
                    <a:p>
                      <a:pPr algn="ctr">
                        <a:lnSpc>
                          <a:spcPct val="100000"/>
                        </a:lnSpc>
                      </a:pPr>
                      <a:r>
                        <a:rPr lang="es-MX" sz="1600">
                          <a:solidFill>
                            <a:srgbClr val="000000"/>
                          </a:solidFill>
                          <a:latin typeface="Book Antiqua" panose="02040602050305030304" pitchFamily="18" charset="0"/>
                          <a:ea typeface="Arial"/>
                        </a:rPr>
                        <a:t>Pancino et al. 2007</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2007ApJ…661L.155P</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649 estrellas del cúmulo</a:t>
                      </a:r>
                      <a:endParaRPr dirty="0">
                        <a:latin typeface="Book Antiqua" panose="02040602050305030304" pitchFamily="18" charset="0"/>
                      </a:endParaRPr>
                    </a:p>
                  </a:txBody>
                  <a:tcPr/>
                </a:tc>
              </a:tr>
              <a:tr h="664960">
                <a:tc>
                  <a:txBody>
                    <a:bodyPr/>
                    <a:lstStyle/>
                    <a:p>
                      <a:pPr algn="ctr">
                        <a:lnSpc>
                          <a:spcPct val="100000"/>
                        </a:lnSpc>
                      </a:pPr>
                      <a:endParaRPr lang="es-MX" sz="1600" dirty="0" smtClean="0">
                        <a:solidFill>
                          <a:srgbClr val="000000"/>
                        </a:solidFill>
                        <a:latin typeface="Book Antiqua" panose="02040602050305030304" pitchFamily="18" charset="0"/>
                        <a:ea typeface="Arial"/>
                      </a:endParaRPr>
                    </a:p>
                    <a:p>
                      <a:pPr algn="ctr">
                        <a:lnSpc>
                          <a:spcPct val="100000"/>
                        </a:lnSpc>
                      </a:pPr>
                      <a:r>
                        <a:rPr lang="es-MX" sz="1600" dirty="0" err="1" smtClean="0">
                          <a:solidFill>
                            <a:srgbClr val="000000"/>
                          </a:solidFill>
                          <a:latin typeface="Book Antiqua" panose="02040602050305030304" pitchFamily="18" charset="0"/>
                          <a:ea typeface="Arial"/>
                        </a:rPr>
                        <a:t>Sollima</a:t>
                      </a:r>
                      <a:r>
                        <a:rPr lang="es-MX" sz="1600" dirty="0" smtClean="0">
                          <a:solidFill>
                            <a:srgbClr val="000000"/>
                          </a:solidFill>
                          <a:latin typeface="Book Antiqua" panose="02040602050305030304" pitchFamily="18" charset="0"/>
                          <a:ea typeface="Arial"/>
                        </a:rPr>
                        <a:t> </a:t>
                      </a:r>
                      <a:r>
                        <a:rPr lang="es-MX" sz="1600" dirty="0">
                          <a:solidFill>
                            <a:srgbClr val="000000"/>
                          </a:solidFill>
                          <a:latin typeface="Book Antiqua" panose="02040602050305030304" pitchFamily="18" charset="0"/>
                          <a:ea typeface="Arial"/>
                        </a:rPr>
                        <a:t>et al. 2009</a:t>
                      </a:r>
                      <a:endParaRPr dirty="0">
                        <a:latin typeface="Book Antiqua" panose="02040602050305030304" pitchFamily="18" charset="0"/>
                      </a:endParaRPr>
                    </a:p>
                  </a:txBody>
                  <a:tcPr/>
                </a:tc>
                <a:tc>
                  <a:txBody>
                    <a:bodyPr/>
                    <a:lstStyle/>
                    <a:p>
                      <a:pPr algn="ctr">
                        <a:lnSpc>
                          <a:spcPct val="100000"/>
                        </a:lnSpc>
                      </a:pPr>
                      <a:endParaRPr lang="es-MX" sz="1600" dirty="0" smtClean="0">
                        <a:solidFill>
                          <a:srgbClr val="000000"/>
                        </a:solidFill>
                        <a:latin typeface="Book Antiqua" panose="02040602050305030304" pitchFamily="18" charset="0"/>
                        <a:ea typeface="Arial"/>
                      </a:endParaRPr>
                    </a:p>
                    <a:p>
                      <a:pPr algn="ctr">
                        <a:lnSpc>
                          <a:spcPct val="100000"/>
                        </a:lnSpc>
                      </a:pPr>
                      <a:r>
                        <a:rPr lang="es-MX" sz="1600" dirty="0" smtClean="0">
                          <a:solidFill>
                            <a:srgbClr val="000000"/>
                          </a:solidFill>
                          <a:latin typeface="Book Antiqua" panose="02040602050305030304" pitchFamily="18" charset="0"/>
                          <a:ea typeface="Arial"/>
                        </a:rPr>
                        <a:t>2009MNRAS.396.2183S</a:t>
                      </a:r>
                      <a:endParaRPr dirty="0">
                        <a:latin typeface="Book Antiqua" panose="02040602050305030304" pitchFamily="18" charset="0"/>
                      </a:endParaRPr>
                    </a:p>
                  </a:txBody>
                  <a:tcPr/>
                </a:tc>
                <a:tc>
                  <a:txBody>
                    <a:bodyPr/>
                    <a:lstStyle/>
                    <a:p>
                      <a:pPr algn="ctr">
                        <a:lnSpc>
                          <a:spcPct val="100000"/>
                        </a:lnSpc>
                      </a:pPr>
                      <a:r>
                        <a:rPr lang="es-MX" sz="1600" dirty="0" smtClean="0">
                          <a:solidFill>
                            <a:srgbClr val="000000"/>
                          </a:solidFill>
                          <a:latin typeface="Book Antiqua" panose="02040602050305030304" pitchFamily="18" charset="0"/>
                          <a:ea typeface="Arial"/>
                        </a:rPr>
                        <a:t>946 </a:t>
                      </a:r>
                      <a:r>
                        <a:rPr lang="es-MX" sz="1600" dirty="0">
                          <a:solidFill>
                            <a:srgbClr val="000000"/>
                          </a:solidFill>
                          <a:latin typeface="Book Antiqua" panose="02040602050305030304" pitchFamily="18" charset="0"/>
                          <a:ea typeface="Arial"/>
                        </a:rPr>
                        <a:t>estrellas (incluyendo los datos de </a:t>
                      </a:r>
                      <a:r>
                        <a:rPr lang="es-MX" sz="1600" dirty="0" err="1">
                          <a:solidFill>
                            <a:srgbClr val="000000"/>
                          </a:solidFill>
                          <a:latin typeface="Book Antiqua" panose="02040602050305030304" pitchFamily="18" charset="0"/>
                          <a:ea typeface="Arial"/>
                        </a:rPr>
                        <a:t>Pancino</a:t>
                      </a:r>
                      <a:r>
                        <a:rPr lang="es-MX" sz="1600" dirty="0">
                          <a:solidFill>
                            <a:srgbClr val="000000"/>
                          </a:solidFill>
                          <a:latin typeface="Book Antiqua" panose="02040602050305030304" pitchFamily="18" charset="0"/>
                          <a:ea typeface="Arial"/>
                        </a:rPr>
                        <a:t> et al.)</a:t>
                      </a:r>
                      <a:endParaRPr dirty="0">
                        <a:latin typeface="Book Antiqua" panose="02040602050305030304" pitchFamily="18" charset="0"/>
                      </a:endParaRPr>
                    </a:p>
                  </a:txBody>
                  <a:tcPr/>
                </a:tc>
              </a:tr>
              <a:tr h="608760">
                <a:tc>
                  <a:txBody>
                    <a:bodyPr/>
                    <a:lstStyle/>
                    <a:p>
                      <a:pPr algn="ctr">
                        <a:lnSpc>
                          <a:spcPct val="100000"/>
                        </a:lnSpc>
                      </a:pPr>
                      <a:r>
                        <a:rPr lang="es-MX" sz="1600">
                          <a:solidFill>
                            <a:srgbClr val="000000"/>
                          </a:solidFill>
                          <a:latin typeface="Book Antiqua" panose="02040602050305030304" pitchFamily="18" charset="0"/>
                          <a:ea typeface="Arial"/>
                        </a:rPr>
                        <a:t>Reijns et al. 2006</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2006A&amp;A…445..503R</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1966 estrellas, ~1592 estrellas del cúmulo</a:t>
                      </a:r>
                      <a:endParaRPr dirty="0">
                        <a:latin typeface="Book Antiqua" panose="02040602050305030304" pitchFamily="18" charset="0"/>
                      </a:endParaRPr>
                    </a:p>
                  </a:txBody>
                  <a:tcPr/>
                </a:tc>
              </a:tr>
            </a:tbl>
          </a:graphicData>
        </a:graphic>
      </p:graphicFrame>
      <p:sp>
        <p:nvSpPr>
          <p:cNvPr id="6" name="CuadroTexto 5"/>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25828016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962" y="484771"/>
            <a:ext cx="5454918" cy="40911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838" y="484771"/>
            <a:ext cx="5454918" cy="40911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87" name="TextShape 1"/>
              <p:cNvSpPr txBox="1"/>
              <p:nvPr/>
            </p:nvSpPr>
            <p:spPr>
              <a:xfrm>
                <a:off x="58442" y="1324980"/>
                <a:ext cx="3318520" cy="1223011"/>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Usamos las velocidades radiales de las bases de datos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3700</m:t>
                    </m:r>
                  </m:oMath>
                </a14:m>
                <a:r>
                  <a:rPr lang="es-MX" dirty="0" smtClean="0">
                    <a:solidFill>
                      <a:srgbClr val="000000"/>
                    </a:solidFill>
                    <a:latin typeface="Book Antiqua" panose="02040602050305030304" pitchFamily="18" charset="0"/>
                    <a:ea typeface="Arial"/>
                  </a:rPr>
                  <a:t> estrellas distribuidas en un radio de 0.5 a 50 </a:t>
                </a:r>
                <a:r>
                  <a:rPr lang="es-MX" dirty="0" err="1" smtClean="0">
                    <a:solidFill>
                      <a:srgbClr val="000000"/>
                    </a:solidFill>
                    <a:latin typeface="Book Antiqua" panose="02040602050305030304" pitchFamily="18" charset="0"/>
                    <a:ea typeface="Arial"/>
                  </a:rPr>
                  <a:t>arcmin</a:t>
                </a:r>
                <a:r>
                  <a:rPr lang="es-MX"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58442" y="1324980"/>
                <a:ext cx="3318520" cy="1223011"/>
              </a:xfrm>
              <a:prstGeom prst="rect">
                <a:avLst/>
              </a:prstGeom>
              <a:blipFill rotWithShape="0">
                <a:blip r:embed="rId5"/>
                <a:stretch>
                  <a:fillRect l="-1654" b="-4278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27</a:t>
            </a:fld>
            <a:endParaRPr/>
          </a:p>
        </p:txBody>
      </p:sp>
      <p:sp>
        <p:nvSpPr>
          <p:cNvPr id="6" name="TextShape 1"/>
          <p:cNvSpPr txBox="1"/>
          <p:nvPr/>
        </p:nvSpPr>
        <p:spPr>
          <a:xfrm>
            <a:off x="58442" y="226260"/>
            <a:ext cx="2740194"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Uso de los datos observacionales</a:t>
            </a:r>
            <a:endParaRPr sz="2400" b="1" dirty="0">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11" name="TextShape 1"/>
              <p:cNvSpPr txBox="1"/>
              <p:nvPr/>
            </p:nvSpPr>
            <p:spPr>
              <a:xfrm>
                <a:off x="58442" y="2540639"/>
                <a:ext cx="3327948" cy="2275560"/>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Con ellas calculamos </a:t>
                </a:r>
                <a14:m>
                  <m:oMath xmlns:m="http://schemas.openxmlformats.org/officeDocument/2006/math">
                    <m:sSub>
                      <m:sSubPr>
                        <m:ctrlPr>
                          <a:rPr lang="es-MX" sz="2000" i="1" smtClean="0">
                            <a:solidFill>
                              <a:srgbClr val="000000"/>
                            </a:solidFill>
                            <a:latin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rPr>
                          <m:t>𝑝</m:t>
                        </m:r>
                      </m:sub>
                    </m:sSub>
                    <m:r>
                      <a:rPr lang="es-CO" sz="2000" b="0" i="1" smtClean="0">
                        <a:solidFill>
                          <a:srgbClr val="000000"/>
                        </a:solidFill>
                        <a:latin typeface="Cambria Math" panose="02040503050406030204" pitchFamily="18" charset="0"/>
                      </a:rPr>
                      <m:t>(</m:t>
                    </m:r>
                    <m:r>
                      <a:rPr lang="es-CO" sz="2000" b="0" i="1" smtClean="0">
                        <a:solidFill>
                          <a:srgbClr val="000000"/>
                        </a:solidFill>
                        <a:latin typeface="Cambria Math" panose="02040503050406030204" pitchFamily="18" charset="0"/>
                      </a:rPr>
                      <m:t>𝑅</m:t>
                    </m:r>
                    <m:r>
                      <a:rPr lang="es-CO" sz="2000" b="0" i="1" smtClean="0">
                        <a:solidFill>
                          <a:srgbClr val="000000"/>
                        </a:solidFill>
                        <a:latin typeface="Cambria Math" panose="02040503050406030204" pitchFamily="18" charset="0"/>
                      </a:rPr>
                      <m:t>)</m:t>
                    </m:r>
                  </m:oMath>
                </a14:m>
                <a:r>
                  <a:rPr lang="es-MX" sz="2800" dirty="0" smtClean="0">
                    <a:solidFill>
                      <a:srgbClr val="000000"/>
                    </a:solidFill>
                    <a:latin typeface="Arial"/>
                    <a:ea typeface="Arial"/>
                  </a:rPr>
                  <a:t> </a:t>
                </a:r>
                <a:r>
                  <a:rPr lang="es-MX" sz="2000" dirty="0">
                    <a:solidFill>
                      <a:srgbClr val="000000"/>
                    </a:solidFill>
                    <a:latin typeface="Book Antiqua" panose="02040602050305030304" pitchFamily="18" charset="0"/>
                    <a:ea typeface="Arial"/>
                  </a:rPr>
                  <a:t>en bines </a:t>
                </a:r>
                <a:r>
                  <a:rPr lang="es-MX" sz="2000" dirty="0" smtClean="0">
                    <a:solidFill>
                      <a:srgbClr val="000000"/>
                    </a:solidFill>
                    <a:latin typeface="Book Antiqua" panose="02040602050305030304" pitchFamily="18" charset="0"/>
                    <a:ea typeface="Arial"/>
                  </a:rPr>
                  <a:t>radiales con:</a:t>
                </a: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14:m>
                  <m:oMathPara xmlns:m="http://schemas.openxmlformats.org/officeDocument/2006/math">
                    <m:oMathParaPr>
                      <m:jc m:val="centerGroup"/>
                    </m:oMathParaPr>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r>
                        <a:rPr lang="es-CO" sz="2000" b="0" i="1" smtClean="0">
                          <a:solidFill>
                            <a:srgbClr val="000000"/>
                          </a:solidFill>
                          <a:latin typeface="Cambria Math" panose="02040503050406030204" pitchFamily="18" charset="0"/>
                          <a:ea typeface="Cambria Math" panose="02040503050406030204" pitchFamily="18" charset="0"/>
                        </a:rPr>
                        <m:t>=</m:t>
                      </m:r>
                      <m:rad>
                        <m:radPr>
                          <m:degHide m:val="on"/>
                          <m:ctrlPr>
                            <a:rPr lang="es-CO" sz="2000" b="0" i="1" smtClean="0">
                              <a:solidFill>
                                <a:srgbClr val="000000"/>
                              </a:solidFill>
                              <a:latin typeface="Cambria Math" panose="02040503050406030204" pitchFamily="18" charset="0"/>
                              <a:ea typeface="Cambria Math" panose="02040503050406030204" pitchFamily="18" charset="0"/>
                            </a:rPr>
                          </m:ctrlPr>
                        </m:radPr>
                        <m:deg/>
                        <m:e>
                          <m:f>
                            <m:fPr>
                              <m:ctrlPr>
                                <a:rPr lang="es-CO" sz="2000" b="0" i="1" smtClean="0">
                                  <a:solidFill>
                                    <a:srgbClr val="000000"/>
                                  </a:solidFill>
                                  <a:latin typeface="Cambria Math" panose="02040503050406030204" pitchFamily="18" charset="0"/>
                                  <a:ea typeface="Cambria Math" panose="02040503050406030204" pitchFamily="18" charset="0"/>
                                </a:rPr>
                              </m:ctrlPr>
                            </m:fPr>
                            <m:num>
                              <m:nary>
                                <m:naryPr>
                                  <m:chr m:val="∑"/>
                                  <m:ctrlPr>
                                    <a:rPr lang="es-CO" sz="2000" b="0" i="1" smtClean="0">
                                      <a:solidFill>
                                        <a:srgbClr val="000000"/>
                                      </a:solidFill>
                                      <a:latin typeface="Cambria Math" panose="02040503050406030204" pitchFamily="18" charset="0"/>
                                      <a:ea typeface="Cambria Math" panose="02040503050406030204" pitchFamily="18" charset="0"/>
                                    </a:rPr>
                                  </m:ctrlPr>
                                </m:naryPr>
                                <m:sub>
                                  <m:r>
                                    <m:rPr>
                                      <m:brk m:alnAt="23"/>
                                    </m:rPr>
                                    <a:rPr lang="es-CO" sz="2000" b="0" i="1" smtClean="0">
                                      <a:solidFill>
                                        <a:srgbClr val="000000"/>
                                      </a:solidFill>
                                      <a:latin typeface="Cambria Math" panose="02040503050406030204" pitchFamily="18" charset="0"/>
                                      <a:ea typeface="Cambria Math" panose="02040503050406030204" pitchFamily="18" charset="0"/>
                                    </a:rPr>
                                    <m:t>𝑖</m:t>
                                  </m:r>
                                  <m:r>
                                    <a:rPr lang="es-CO" sz="2000" b="0" i="1" smtClean="0">
                                      <a:solidFill>
                                        <a:srgbClr val="000000"/>
                                      </a:solidFill>
                                      <a:latin typeface="Cambria Math" panose="02040503050406030204" pitchFamily="18" charset="0"/>
                                      <a:ea typeface="Cambria Math" panose="02040503050406030204" pitchFamily="18" charset="0"/>
                                    </a:rPr>
                                    <m:t>=</m:t>
                                  </m:r>
                                  <m:r>
                                    <m:rPr>
                                      <m:brk m:alnAt="23"/>
                                    </m:rPr>
                                    <a:rPr lang="es-CO" sz="2000" b="0" i="1" smtClean="0">
                                      <a:solidFill>
                                        <a:srgbClr val="000000"/>
                                      </a:solidFill>
                                      <a:latin typeface="Cambria Math" panose="02040503050406030204" pitchFamily="18" charset="0"/>
                                      <a:ea typeface="Cambria Math" panose="02040503050406030204" pitchFamily="18" charset="0"/>
                                    </a:rPr>
                                    <m:t>1</m:t>
                                  </m:r>
                                </m:sub>
                                <m:sup>
                                  <m:r>
                                    <a:rPr lang="es-CO" sz="2000" b="0" i="1" smtClean="0">
                                      <a:solidFill>
                                        <a:srgbClr val="000000"/>
                                      </a:solidFill>
                                      <a:latin typeface="Cambria Math" panose="02040503050406030204" pitchFamily="18" charset="0"/>
                                      <a:ea typeface="Cambria Math" panose="02040503050406030204" pitchFamily="18" charset="0"/>
                                    </a:rPr>
                                    <m:t>𝑛</m:t>
                                  </m:r>
                                </m:sup>
                                <m:e>
                                  <m:sSup>
                                    <m:sSupPr>
                                      <m:ctrlPr>
                                        <a:rPr lang="es-CO" sz="2000" b="0" i="1" smtClean="0">
                                          <a:solidFill>
                                            <a:srgbClr val="000000"/>
                                          </a:solidFill>
                                          <a:latin typeface="Cambria Math" panose="02040503050406030204" pitchFamily="18" charset="0"/>
                                          <a:ea typeface="Cambria Math" panose="02040503050406030204" pitchFamily="18" charset="0"/>
                                        </a:rPr>
                                      </m:ctrlPr>
                                    </m:sSupPr>
                                    <m:e>
                                      <m:d>
                                        <m:dPr>
                                          <m:ctrlPr>
                                            <a:rPr lang="es-CO" sz="2000" b="0" i="1" smtClean="0">
                                              <a:solidFill>
                                                <a:srgbClr val="000000"/>
                                              </a:solidFill>
                                              <a:latin typeface="Cambria Math" panose="02040503050406030204" pitchFamily="18" charset="0"/>
                                              <a:ea typeface="Cambria Math" panose="02040503050406030204" pitchFamily="18" charset="0"/>
                                            </a:rPr>
                                          </m:ctrlPr>
                                        </m:dPr>
                                        <m:e>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b="0" i="1" smtClean="0">
                                                  <a:solidFill>
                                                    <a:srgbClr val="000000"/>
                                                  </a:solidFill>
                                                  <a:latin typeface="Cambria Math" panose="02040503050406030204" pitchFamily="18" charset="0"/>
                                                  <a:ea typeface="Cambria Math" panose="02040503050406030204" pitchFamily="18" charset="0"/>
                                                </a:rPr>
                                                <m:t>𝑣</m:t>
                                              </m:r>
                                            </m:e>
                                            <m:sub>
                                              <m:r>
                                                <a:rPr lang="es-CO" sz="2000" b="0" i="1" smtClean="0">
                                                  <a:solidFill>
                                                    <a:srgbClr val="000000"/>
                                                  </a:solidFill>
                                                  <a:latin typeface="Cambria Math" panose="02040503050406030204" pitchFamily="18" charset="0"/>
                                                  <a:ea typeface="Cambria Math" panose="02040503050406030204" pitchFamily="18" charset="0"/>
                                                </a:rPr>
                                                <m:t>𝑖</m:t>
                                              </m:r>
                                            </m:sub>
                                          </m:sSub>
                                          <m:r>
                                            <a:rPr lang="es-CO" sz="2000" b="0" i="1" smtClean="0">
                                              <a:solidFill>
                                                <a:srgbClr val="000000"/>
                                              </a:solidFill>
                                              <a:latin typeface="Cambria Math" panose="02040503050406030204" pitchFamily="18" charset="0"/>
                                              <a:ea typeface="Cambria Math" panose="02040503050406030204" pitchFamily="18" charset="0"/>
                                            </a:rPr>
                                            <m:t>−</m:t>
                                          </m:r>
                                          <m:r>
                                            <a:rPr lang="es-CO" sz="2000" b="0" i="1" smtClean="0">
                                              <a:solidFill>
                                                <a:srgbClr val="000000"/>
                                              </a:solidFill>
                                              <a:latin typeface="Cambria Math" panose="02040503050406030204" pitchFamily="18" charset="0"/>
                                              <a:ea typeface="Cambria Math" panose="02040503050406030204" pitchFamily="18" charset="0"/>
                                            </a:rPr>
                                            <m:t>𝑣</m:t>
                                          </m:r>
                                        </m:e>
                                      </m:d>
                                    </m:e>
                                    <m:sup>
                                      <m:r>
                                        <a:rPr lang="es-CO" sz="2000" b="0" i="1" smtClean="0">
                                          <a:solidFill>
                                            <a:srgbClr val="000000"/>
                                          </a:solidFill>
                                          <a:latin typeface="Cambria Math" panose="02040503050406030204" pitchFamily="18" charset="0"/>
                                          <a:ea typeface="Cambria Math" panose="02040503050406030204" pitchFamily="18" charset="0"/>
                                        </a:rPr>
                                        <m:t>2</m:t>
                                      </m:r>
                                    </m:sup>
                                  </m:sSup>
                                </m:e>
                              </m:nary>
                            </m:num>
                            <m:den>
                              <m:r>
                                <a:rPr lang="es-CO" sz="2000" b="0" i="1" smtClean="0">
                                  <a:solidFill>
                                    <a:srgbClr val="000000"/>
                                  </a:solidFill>
                                  <a:latin typeface="Cambria Math" panose="02040503050406030204" pitchFamily="18" charset="0"/>
                                  <a:ea typeface="Cambria Math" panose="02040503050406030204" pitchFamily="18" charset="0"/>
                                </a:rPr>
                                <m:t>𝑁</m:t>
                              </m:r>
                            </m:den>
                          </m:f>
                        </m:e>
                      </m:rad>
                    </m:oMath>
                  </m:oMathPara>
                </a14:m>
                <a:endParaRPr lang="es-MX" sz="2000" dirty="0">
                  <a:solidFill>
                    <a:srgbClr val="000000"/>
                  </a:solidFill>
                  <a:latin typeface="Book Antiqua" panose="02040602050305030304" pitchFamily="18" charset="0"/>
                  <a:ea typeface="Arial"/>
                </a:endParaRPr>
              </a:p>
              <a:p>
                <a:pPr>
                  <a:lnSpc>
                    <a:spcPct val="100000"/>
                  </a:lnSpc>
                </a:pPr>
                <a:endParaRPr lang="es-MX" sz="2000" dirty="0" smtClean="0">
                  <a:solidFill>
                    <a:srgbClr val="000000"/>
                  </a:solidFill>
                  <a:latin typeface="Book Antiqua" panose="02040602050305030304" pitchFamily="18" charset="0"/>
                  <a:ea typeface="Arial"/>
                </a:endParaRPr>
              </a:p>
              <a:p>
                <a:pPr algn="ctr">
                  <a:lnSpc>
                    <a:spcPct val="100000"/>
                  </a:lnSpc>
                </a:pPr>
                <a:endParaRPr lang="es-MX" sz="2000" dirty="0">
                  <a:solidFill>
                    <a:srgbClr val="000000"/>
                  </a:solidFill>
                  <a:latin typeface="Book Antiqua" panose="02040602050305030304" pitchFamily="18" charset="0"/>
                  <a:ea typeface="Arial"/>
                </a:endParaRPr>
              </a:p>
              <a:p>
                <a:pPr algn="ctr">
                  <a:lnSpc>
                    <a:spcPct val="100000"/>
                  </a:lnSpc>
                </a:pPr>
                <a:r>
                  <a:rPr lang="es-MX" sz="2800" dirty="0" smtClean="0">
                    <a:solidFill>
                      <a:srgbClr val="000000"/>
                    </a:solidFill>
                    <a:latin typeface="Arial"/>
                    <a:ea typeface="Arial"/>
                  </a:rPr>
                  <a:t> </a:t>
                </a:r>
                <a:r>
                  <a:rPr lang="es-MX" sz="2800" dirty="0">
                    <a:solidFill>
                      <a:srgbClr val="000000"/>
                    </a:solidFill>
                    <a:latin typeface="Arial"/>
                    <a:ea typeface="Arial"/>
                  </a:rPr>
                  <a:t>
</a:t>
                </a:r>
                <a:endParaRPr dirty="0"/>
              </a:p>
            </p:txBody>
          </p:sp>
        </mc:Choice>
        <mc:Fallback xmlns="">
          <p:sp>
            <p:nvSpPr>
              <p:cNvPr id="11" name="TextShape 1"/>
              <p:cNvSpPr txBox="1">
                <a:spLocks noRot="1" noChangeAspect="1" noMove="1" noResize="1" noEditPoints="1" noAdjustHandles="1" noChangeArrowheads="1" noChangeShapeType="1" noTextEdit="1"/>
              </p:cNvSpPr>
              <p:nvPr/>
            </p:nvSpPr>
            <p:spPr>
              <a:xfrm>
                <a:off x="58442" y="2540639"/>
                <a:ext cx="3327948" cy="2275560"/>
              </a:xfrm>
              <a:prstGeom prst="rect">
                <a:avLst/>
              </a:prstGeom>
              <a:blipFill rotWithShape="0">
                <a:blip r:embed="rId6"/>
                <a:stretch>
                  <a:fillRect l="-2015"/>
                </a:stretch>
              </a:blipFill>
            </p:spPr>
            <p:txBody>
              <a:bodyPr/>
              <a:lstStyle/>
              <a:p>
                <a:r>
                  <a:rPr lang="es-CO">
                    <a:noFill/>
                  </a:rPr>
                  <a:t> </a:t>
                </a:r>
              </a:p>
            </p:txBody>
          </p:sp>
        </mc:Fallback>
      </mc:AlternateContent>
    </p:spTree>
    <p:extLst>
      <p:ext uri="{BB962C8B-B14F-4D97-AF65-F5344CB8AC3E}">
        <p14:creationId xmlns:p14="http://schemas.microsoft.com/office/powerpoint/2010/main" val="112785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263759" y="1552182"/>
                <a:ext cx="3243352" cy="2320698"/>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Para ver la consistencia del cálculo de </a:t>
                </a:r>
                <a14:m>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oMath>
                </a14:m>
                <a:r>
                  <a:rPr lang="es-MX" sz="2000" dirty="0" smtClean="0">
                    <a:solidFill>
                      <a:srgbClr val="000000"/>
                    </a:solidFill>
                    <a:latin typeface="Book Antiqua" panose="02040602050305030304" pitchFamily="18" charset="0"/>
                    <a:ea typeface="Arial"/>
                  </a:rPr>
                  <a:t> hacemos histogramas en cada </a:t>
                </a:r>
                <a:r>
                  <a:rPr lang="es-MX" sz="2000" dirty="0" err="1" smtClean="0">
                    <a:solidFill>
                      <a:srgbClr val="000000"/>
                    </a:solidFill>
                    <a:latin typeface="Book Antiqua" panose="02040602050305030304" pitchFamily="18" charset="0"/>
                    <a:ea typeface="Arial"/>
                  </a:rPr>
                  <a:t>bin</a:t>
                </a:r>
                <a:r>
                  <a:rPr lang="es-MX" sz="2000" dirty="0" smtClean="0">
                    <a:solidFill>
                      <a:srgbClr val="000000"/>
                    </a:solidFill>
                    <a:latin typeface="Book Antiqua" panose="02040602050305030304" pitchFamily="18" charset="0"/>
                    <a:ea typeface="Arial"/>
                  </a:rPr>
                  <a:t> radial y buscamos que tengan un comportamiento Gaussiano.</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263759" y="1552182"/>
                <a:ext cx="3243352" cy="2320698"/>
              </a:xfrm>
              <a:prstGeom prst="rect">
                <a:avLst/>
              </a:prstGeom>
              <a:blipFill rotWithShape="0">
                <a:blip r:embed="rId3"/>
                <a:stretch>
                  <a:fillRect l="-1880" r="-338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28</a:t>
            </a:fld>
            <a:endParaRPr/>
          </a:p>
        </p:txBody>
      </p:sp>
      <p:sp>
        <p:nvSpPr>
          <p:cNvPr id="6" name="TextShape 1"/>
          <p:cNvSpPr txBox="1"/>
          <p:nvPr/>
        </p:nvSpPr>
        <p:spPr>
          <a:xfrm>
            <a:off x="58081" y="486855"/>
            <a:ext cx="3219014" cy="937171"/>
          </a:xfrm>
          <a:prstGeom prst="rect">
            <a:avLst/>
          </a:prstGeom>
        </p:spPr>
        <p:txBody>
          <a:bodyPr tIns="91440" bIns="91440"/>
          <a:lstStyle/>
          <a:p>
            <a:pPr algn="ctr">
              <a:lnSpc>
                <a:spcPct val="100000"/>
              </a:lnSpc>
            </a:pPr>
            <a:r>
              <a:rPr lang="es-CO" sz="2400" b="1" dirty="0" smtClean="0">
                <a:latin typeface="Book Antiqua" panose="02040602050305030304" pitchFamily="18" charset="0"/>
              </a:rPr>
              <a:t>Revisión del método</a:t>
            </a:r>
            <a:endParaRPr sz="2400" b="1" dirty="0">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9871" y="429688"/>
            <a:ext cx="5298373" cy="40498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97536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solidFill>
                  <a:srgbClr val="000000"/>
                </a:solidFill>
                <a:latin typeface="Arial"/>
                <a:ea typeface="Arial"/>
              </a:rPr>
              <a:t>29</a:t>
            </a:fld>
            <a:endParaRPr/>
          </a:p>
        </p:txBody>
      </p:sp>
      <p:sp>
        <p:nvSpPr>
          <p:cNvPr id="4"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p:sp>
        <p:nvSpPr>
          <p:cNvPr id="5" name="TextShape 1"/>
          <p:cNvSpPr txBox="1"/>
          <p:nvPr/>
        </p:nvSpPr>
        <p:spPr>
          <a:xfrm>
            <a:off x="311760" y="249751"/>
            <a:ext cx="8520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7</a:t>
            </a:r>
            <a:r>
              <a:rPr lang="es-MX" sz="2800" b="1" dirty="0" smtClean="0">
                <a:solidFill>
                  <a:srgbClr val="000000"/>
                </a:solidFill>
                <a:latin typeface="Book Antiqua" panose="02040602050305030304" pitchFamily="18" charset="0"/>
                <a:ea typeface="Arial"/>
              </a:rPr>
              <a:t>. Procedimientos Experimentales</a:t>
            </a:r>
            <a:endParaRPr b="1"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3" name="Tabla 2"/>
              <p:cNvGraphicFramePr>
                <a:graphicFrameLocks noGrp="1"/>
              </p:cNvGraphicFramePr>
              <p:nvPr>
                <p:extLst>
                  <p:ext uri="{D42A27DB-BD31-4B8C-83A1-F6EECF244321}">
                    <p14:modId xmlns:p14="http://schemas.microsoft.com/office/powerpoint/2010/main" val="661119391"/>
                  </p:ext>
                </p:extLst>
              </p:nvPr>
            </p:nvGraphicFramePr>
            <p:xfrm>
              <a:off x="159958" y="2038890"/>
              <a:ext cx="8860921" cy="262419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244513"/>
                    <a:gridCol w="876136"/>
                    <a:gridCol w="517718"/>
                    <a:gridCol w="547586"/>
                    <a:gridCol w="1254883"/>
                    <a:gridCol w="676597"/>
                    <a:gridCol w="457982"/>
                    <a:gridCol w="418155"/>
                  </a:tblGrid>
                  <a:tr h="544646">
                    <a:tc rowSpan="2">
                      <a:txBody>
                        <a:bodyPr/>
                        <a:lstStyle/>
                        <a:p>
                          <a:pPr algn="ctr"/>
                          <a:endParaRPr lang="es-CO" sz="1700" dirty="0" smtClean="0">
                            <a:latin typeface="Book Antiqua" panose="02040602050305030304" pitchFamily="18" charset="0"/>
                          </a:endParaRPr>
                        </a:p>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m:rPr>
                                  <m:sty m:val="p"/>
                                </m:rPr>
                                <a:rPr lang="el-GR" sz="1700" i="1" smtClean="0">
                                  <a:latin typeface="Cambria Math" panose="02040503050406030204" pitchFamily="18" charset="0"/>
                                  <a:ea typeface="Cambria Math" panose="02040503050406030204" pitchFamily="18" charset="0"/>
                                </a:rPr>
                                <m:t>Γ</m:t>
                              </m:r>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m:rPr>
                                  <m:sty m:val="p"/>
                                </m:rPr>
                                <a:rPr lang="el-GR" sz="1700" i="1" smtClean="0">
                                  <a:latin typeface="Cambria Math" panose="02040503050406030204" pitchFamily="18" charset="0"/>
                                  <a:ea typeface="Cambria Math" panose="02040503050406030204" pitchFamily="18" charset="0"/>
                                </a:rPr>
                                <m:t>Γ</m:t>
                              </m:r>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 </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3171">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pPr algn="ctr"/>
                          <a14:m>
                            <m:oMath xmlns:m="http://schemas.openxmlformats.org/officeDocument/2006/math">
                              <m:sSub>
                                <m:sSubPr>
                                  <m:ctrlPr>
                                    <a:rPr lang="es-CO" sz="1700" b="1" i="1" smtClean="0">
                                      <a:latin typeface="Cambria Math" panose="02040503050406030204" pitchFamily="18" charset="0"/>
                                    </a:rPr>
                                  </m:ctrlPr>
                                </m:sSubPr>
                                <m:e>
                                  <m:r>
                                    <a:rPr lang="es-CO" sz="1700" b="1" i="1" smtClean="0">
                                      <a:latin typeface="Cambria Math" panose="02040503050406030204" pitchFamily="18" charset="0"/>
                                    </a:rPr>
                                    <m:t>𝒂</m:t>
                                  </m:r>
                                </m:e>
                                <m:sub>
                                  <m:r>
                                    <a:rPr lang="es-CO" sz="1700" b="1" i="1" smtClean="0">
                                      <a:latin typeface="Cambria Math" panose="02040503050406030204" pitchFamily="18" charset="0"/>
                                    </a:rPr>
                                    <m:t>𝒔</m:t>
                                  </m:r>
                                </m:sub>
                              </m:sSub>
                            </m:oMath>
                          </a14:m>
                          <a:r>
                            <a:rPr lang="es-CO" sz="1700" b="1" dirty="0" smtClean="0">
                              <a:latin typeface="Book Antiqua" panose="02040602050305030304" pitchFamily="18" charset="0"/>
                            </a:rPr>
                            <a:t> fijo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3171">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 name="Tabla 2"/>
              <p:cNvGraphicFramePr>
                <a:graphicFrameLocks noGrp="1"/>
              </p:cNvGraphicFramePr>
              <p:nvPr>
                <p:extLst>
                  <p:ext uri="{D42A27DB-BD31-4B8C-83A1-F6EECF244321}">
                    <p14:modId xmlns:p14="http://schemas.microsoft.com/office/powerpoint/2010/main" val="661119391"/>
                  </p:ext>
                </p:extLst>
              </p:nvPr>
            </p:nvGraphicFramePr>
            <p:xfrm>
              <a:off x="159958" y="2038890"/>
              <a:ext cx="8860921" cy="262419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244513"/>
                    <a:gridCol w="876136"/>
                    <a:gridCol w="517718"/>
                    <a:gridCol w="547586"/>
                    <a:gridCol w="1254883"/>
                    <a:gridCol w="676597"/>
                    <a:gridCol w="457982"/>
                    <a:gridCol w="418155"/>
                  </a:tblGrid>
                  <a:tr h="609600">
                    <a:tc rowSpan="2">
                      <a:txBody>
                        <a:bodyPr/>
                        <a:lstStyle/>
                        <a:p>
                          <a:pPr algn="ctr"/>
                          <a:endParaRPr lang="es-CO" sz="1700" dirty="0" smtClean="0">
                            <a:latin typeface="Book Antiqua" panose="02040602050305030304" pitchFamily="18" charset="0"/>
                          </a:endParaRPr>
                        </a:p>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81818" t="-145833" r="-448951" b="-380556"/>
                          </a:stretch>
                        </a:blipFill>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75429" t="-145833" r="-266857" b="-380556"/>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092793" t="-145833" r="-135135" b="-380556"/>
                          </a:stretch>
                        </a:blipFill>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19444" t="-145833" r="-4167" b="-380556"/>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972" t="-326389" r="-209979" b="-200000"/>
                          </a:stretch>
                        </a:blipFill>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2" name="CuadroTexto 1"/>
              <p:cNvSpPr txBox="1"/>
              <p:nvPr/>
            </p:nvSpPr>
            <p:spPr>
              <a:xfrm>
                <a:off x="311760" y="857493"/>
                <a:ext cx="8709119" cy="1077218"/>
              </a:xfrm>
              <a:prstGeom prst="rect">
                <a:avLst/>
              </a:prstGeom>
              <a:noFill/>
            </p:spPr>
            <p:txBody>
              <a:bodyPr wrap="square" rtlCol="0">
                <a:spAutoFit/>
              </a:bodyPr>
              <a:lstStyle/>
              <a:p>
                <a:r>
                  <a:rPr lang="es-CO" sz="1600" dirty="0" smtClean="0">
                    <a:latin typeface="Book Antiqua" panose="02040602050305030304" pitchFamily="18" charset="0"/>
                  </a:rPr>
                  <a:t>Debido a que la solución no es analítica, usamos un método de proximidad de </a:t>
                </a:r>
                <a14:m>
                  <m:oMath xmlns:m="http://schemas.openxmlformats.org/officeDocument/2006/math">
                    <m:sSup>
                      <m:sSupPr>
                        <m:ctrlPr>
                          <a:rPr lang="es-CO" sz="1600" i="1" smtClean="0">
                            <a:latin typeface="Cambria Math" panose="02040503050406030204" pitchFamily="18" charset="0"/>
                            <a:ea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ea typeface="Cambria Math" panose="02040503050406030204" pitchFamily="18" charset="0"/>
                          </a:rPr>
                          <m:t>2</m:t>
                        </m:r>
                      </m:sup>
                    </m:sSup>
                  </m:oMath>
                </a14:m>
                <a:r>
                  <a:rPr lang="es-CO" sz="1600" dirty="0" smtClean="0">
                    <a:latin typeface="Book Antiqua" panose="02040602050305030304" pitchFamily="18" charset="0"/>
                  </a:rPr>
                  <a:t> que nos permite encontrar la combinación de parámetros que produce la curva que mejor se ajusta a los datos de dispersión de velocidades proyectada. Los experimentos que hacemos son los siguientes:  </a:t>
                </a:r>
                <a:endParaRPr lang="es-CO" sz="1600"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311760" y="857493"/>
                <a:ext cx="8709119" cy="1077218"/>
              </a:xfrm>
              <a:prstGeom prst="rect">
                <a:avLst/>
              </a:prstGeom>
              <a:blipFill rotWithShape="0">
                <a:blip r:embed="rId4"/>
                <a:stretch>
                  <a:fillRect l="-350" t="-1705" b="-6818"/>
                </a:stretch>
              </a:blipFill>
            </p:spPr>
            <p:txBody>
              <a:bodyPr/>
              <a:lstStyle/>
              <a:p>
                <a:r>
                  <a:rPr lang="es-CO">
                    <a:noFill/>
                  </a:rPr>
                  <a:t> </a:t>
                </a:r>
              </a:p>
            </p:txBody>
          </p:sp>
        </mc:Fallback>
      </mc:AlternateContent>
    </p:spTree>
    <p:extLst>
      <p:ext uri="{BB962C8B-B14F-4D97-AF65-F5344CB8AC3E}">
        <p14:creationId xmlns:p14="http://schemas.microsoft.com/office/powerpoint/2010/main" val="14070280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910880"/>
                <a:ext cx="8520120" cy="196200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910880"/>
                <a:ext cx="8520120" cy="1962000"/>
              </a:xfrm>
              <a:prstGeom prst="rect">
                <a:avLst/>
              </a:prstGeom>
              <a:blipFill rotWithShape="0">
                <a:blip r:embed="rId3"/>
                <a:stretch>
                  <a:fillRect t="-155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3</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1. El Problema</a:t>
            </a:r>
            <a:endParaRPr b="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n 4"/>
          <p:cNvPicPr/>
          <p:nvPr/>
        </p:nvPicPr>
        <p:blipFill>
          <a:blip r:embed="rId2"/>
          <a:stretch>
            <a:fillRect/>
          </a:stretch>
        </p:blipFill>
        <p:spPr>
          <a:xfrm>
            <a:off x="0" y="0"/>
            <a:ext cx="9143640" cy="5143320"/>
          </a:xfrm>
          <a:prstGeom prst="rect">
            <a:avLst/>
          </a:prstGeom>
          <a:ln>
            <a:noFill/>
          </a:ln>
        </p:spPr>
      </p:pic>
      <p:sp>
        <p:nvSpPr>
          <p:cNvPr id="120" name="TextShape 1"/>
          <p:cNvSpPr txBox="1"/>
          <p:nvPr/>
        </p:nvSpPr>
        <p:spPr>
          <a:xfrm>
            <a:off x="1811880" y="85120"/>
            <a:ext cx="5945040" cy="572400"/>
          </a:xfrm>
          <a:prstGeom prst="rect">
            <a:avLst/>
          </a:prstGeom>
        </p:spPr>
        <p:txBody>
          <a:bodyPr tIns="91440" bIns="91440"/>
          <a:lstStyle/>
          <a:p>
            <a:pPr algn="ctr">
              <a:lnSpc>
                <a:spcPct val="100000"/>
              </a:lnSpc>
            </a:pPr>
            <a:r>
              <a:rPr lang="es-MX" sz="2800" dirty="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Método de ajuste</a:t>
            </a:r>
            <a:r>
              <a:rPr lang="es-MX" sz="2800" dirty="0">
                <a:solidFill>
                  <a:srgbClr val="000000"/>
                </a:solidFill>
                <a:latin typeface="Crimson Text"/>
                <a:ea typeface="Arial"/>
              </a:rPr>
              <a:t>
</a:t>
            </a:r>
            <a:endParaRPr dirty="0"/>
          </a:p>
        </p:txBody>
      </p:sp>
      <p:sp>
        <p:nvSpPr>
          <p:cNvPr id="121" name="TextShape 2"/>
          <p:cNvSpPr txBox="1"/>
          <p:nvPr/>
        </p:nvSpPr>
        <p:spPr>
          <a:xfrm>
            <a:off x="1811880" y="223560"/>
            <a:ext cx="594504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mc:AlternateContent xmlns:mc="http://schemas.openxmlformats.org/markup-compatibility/2006" xmlns:a14="http://schemas.microsoft.com/office/drawing/2010/main">
        <mc:Choice Requires="a14">
          <p:sp>
            <p:nvSpPr>
              <p:cNvPr id="122" name="TextShape 3"/>
              <p:cNvSpPr txBox="1"/>
              <p:nvPr/>
            </p:nvSpPr>
            <p:spPr>
              <a:xfrm>
                <a:off x="6113124" y="1719000"/>
                <a:ext cx="2726316" cy="2141640"/>
              </a:xfrm>
              <a:prstGeom prst="rect">
                <a:avLst/>
              </a:prstGeom>
            </p:spPr>
            <p:txBody>
              <a:bodyPr tIns="91440" bIns="91440"/>
              <a:lstStyle/>
              <a:p>
                <a:pPr>
                  <a:lnSpc>
                    <a:spcPct val="100000"/>
                  </a:lnSpc>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𝜒</m:t>
                          </m:r>
                          <m:r>
                            <m:rPr>
                              <m:nor/>
                            </m:rPr>
                            <a:rPr lang="es-CO" dirty="0"/>
                            <m:t> </m:t>
                          </m:r>
                        </m:e>
                        <m:sup>
                          <m:r>
                            <a:rPr lang="es-CO" b="0" i="1" smtClean="0">
                              <a:latin typeface="Cambria Math" panose="02040503050406030204" pitchFamily="18" charset="0"/>
                              <a:ea typeface="Cambria Math" panose="02040503050406030204" pitchFamily="18" charset="0"/>
                            </a:rPr>
                            <m:t>2</m:t>
                          </m:r>
                        </m:sup>
                      </m:sSup>
                      <m:r>
                        <a:rPr lang="es-CO" b="0" i="1" smtClean="0">
                          <a:latin typeface="Cambria Math" panose="02040503050406030204" pitchFamily="18" charset="0"/>
                          <a:ea typeface="Cambria Math" panose="02040503050406030204" pitchFamily="18" charset="0"/>
                        </a:rPr>
                        <m:t>=</m:t>
                      </m:r>
                      <m:nary>
                        <m:naryPr>
                          <m:chr m:val="∑"/>
                          <m:ctrlPr>
                            <a:rPr lang="es-CO" b="0"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𝑖</m:t>
                          </m:r>
                          <m:r>
                            <a:rPr lang="es-CO" b="0" i="1" smtClean="0">
                              <a:latin typeface="Cambria Math" panose="02040503050406030204" pitchFamily="18" charset="0"/>
                              <a:ea typeface="Cambria Math" panose="02040503050406030204" pitchFamily="18" charset="0"/>
                            </a:rPr>
                            <m:t>=</m:t>
                          </m:r>
                          <m:r>
                            <m:rPr>
                              <m:brk m:alnAt="23"/>
                            </m:rPr>
                            <a:rPr lang="es-CO" b="0" i="1" smtClean="0">
                              <a:latin typeface="Cambria Math" panose="02040503050406030204" pitchFamily="18" charset="0"/>
                              <a:ea typeface="Cambria Math" panose="02040503050406030204" pitchFamily="18" charset="0"/>
                            </a:rPr>
                            <m:t>1</m:t>
                          </m:r>
                        </m:sub>
                        <m:sup>
                          <m:r>
                            <a:rPr lang="es-CO" b="0" i="1" smtClean="0">
                              <a:latin typeface="Cambria Math" panose="02040503050406030204" pitchFamily="18" charset="0"/>
                              <a:ea typeface="Cambria Math" panose="02040503050406030204" pitchFamily="18" charset="0"/>
                            </a:rPr>
                            <m:t>𝑛</m:t>
                          </m:r>
                        </m:sup>
                        <m:e>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1</m:t>
                              </m:r>
                            </m:num>
                            <m:den>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𝑁</m:t>
                                  </m:r>
                                </m:e>
                                <m:sub>
                                  <m:r>
                                    <a:rPr lang="es-CO" b="0" i="1" smtClean="0">
                                      <a:latin typeface="Cambria Math" panose="02040503050406030204" pitchFamily="18" charset="0"/>
                                      <a:ea typeface="Cambria Math" panose="02040503050406030204" pitchFamily="18" charset="0"/>
                                    </a:rPr>
                                    <m:t>𝑖</m:t>
                                  </m:r>
                                </m:sub>
                              </m:sSub>
                            </m:den>
                          </m:f>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𝑀</m:t>
                                  </m:r>
                                </m:sub>
                              </m:sSub>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𝑟</m:t>
                                      </m:r>
                                    </m:e>
                                    <m:sub>
                                      <m:r>
                                        <a:rPr lang="es-CO" b="0" i="1" smtClean="0">
                                          <a:latin typeface="Cambria Math" panose="02040503050406030204" pitchFamily="18" charset="0"/>
                                          <a:ea typeface="Cambria Math" panose="02040503050406030204" pitchFamily="18" charset="0"/>
                                        </a:rPr>
                                        <m:t>𝑖</m:t>
                                      </m:r>
                                    </m:sub>
                                  </m:sSub>
                                </m:e>
                              </m:d>
                              <m:r>
                                <a:rPr lang="es-CO" b="0" i="1" smtClean="0">
                                  <a:latin typeface="Cambria Math" panose="02040503050406030204" pitchFamily="18" charset="0"/>
                                  <a:ea typeface="Cambria Math" panose="02040503050406030204" pitchFamily="18" charset="0"/>
                                </a:rPr>
                                <m:t>−</m:t>
                              </m:r>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𝑖</m:t>
                                  </m:r>
                                </m:sub>
                              </m:sSub>
                            </m:e>
                          </m:d>
                        </m:e>
                      </m:nary>
                    </m:oMath>
                  </m:oMathPara>
                </a14:m>
                <a:endParaRPr lang="es-CO" dirty="0" smtClean="0"/>
              </a:p>
              <a:p>
                <a:pPr>
                  <a:lnSpc>
                    <a:spcPct val="100000"/>
                  </a:lnSpc>
                </a:pPr>
                <a:endParaRPr lang="es-CO" dirty="0" smtClean="0">
                  <a:solidFill>
                    <a:srgbClr val="000000"/>
                  </a:solidFill>
                  <a:latin typeface="Book Antiqua" panose="02040602050305030304" pitchFamily="18" charset="0"/>
                  <a:ea typeface="Arial"/>
                </a:endParaRPr>
              </a:p>
              <a:p>
                <a:pPr>
                  <a:lnSpc>
                    <a:spcPct val="100000"/>
                  </a:lnSpc>
                </a:pPr>
                <a:r>
                  <a:rPr lang="es-CO" dirty="0" smtClean="0">
                    <a:solidFill>
                      <a:srgbClr val="000000"/>
                    </a:solidFill>
                    <a:latin typeface="Book Antiqua" panose="02040602050305030304" pitchFamily="18" charset="0"/>
                    <a:ea typeface="Arial"/>
                  </a:rPr>
                  <a:t>donde </a:t>
                </a:r>
                <a14:m>
                  <m:oMath xmlns:m="http://schemas.openxmlformats.org/officeDocument/2006/math">
                    <m:sSub>
                      <m:sSubPr>
                        <m:ctrlPr>
                          <a:rPr lang="es-CO"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𝑁</m:t>
                        </m:r>
                      </m:e>
                      <m:sub>
                        <m:r>
                          <a:rPr lang="es-CO" b="0" i="1" smtClean="0">
                            <a:solidFill>
                              <a:srgbClr val="000000"/>
                            </a:solidFill>
                            <a:latin typeface="Cambria Math" panose="02040503050406030204" pitchFamily="18" charset="0"/>
                          </a:rPr>
                          <m:t>𝑖</m:t>
                        </m:r>
                      </m:sub>
                    </m:sSub>
                  </m:oMath>
                </a14:m>
                <a:r>
                  <a:rPr lang="es-CO"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el número de velocidades usadas para calcular </a:t>
                </a:r>
                <a14:m>
                  <m:oMath xmlns:m="http://schemas.openxmlformats.org/officeDocument/2006/math">
                    <m:sSub>
                      <m:sSubPr>
                        <m:ctrlPr>
                          <a:rPr lang="ar-AE" i="1" smtClean="0">
                            <a:solidFill>
                              <a:srgbClr val="000000"/>
                            </a:solidFill>
                            <a:latin typeface="Cambria Math" panose="02040503050406030204" pitchFamily="18" charset="0"/>
                          </a:rPr>
                        </m:ctrlPr>
                      </m:sSubPr>
                      <m:e>
                        <m:r>
                          <a:rPr lang="ar-AE" i="1" smtClean="0">
                            <a:solidFill>
                              <a:srgbClr val="000000"/>
                            </a:solidFill>
                            <a:latin typeface="Cambria Math" panose="02040503050406030204" pitchFamily="18" charset="0"/>
                            <a:ea typeface="Cambria Math" panose="02040503050406030204" pitchFamily="18" charset="0"/>
                          </a:rPr>
                          <m:t>𝜎</m:t>
                        </m:r>
                      </m:e>
                      <m:sub>
                        <m:r>
                          <a:rPr lang="ar-AE" b="0" i="1" smtClean="0">
                            <a:solidFill>
                              <a:srgbClr val="000000"/>
                            </a:solidFill>
                            <a:latin typeface="Cambria Math" panose="02040503050406030204" pitchFamily="18" charset="0"/>
                          </a:rPr>
                          <m:t>𝑝</m:t>
                        </m:r>
                      </m:sub>
                    </m:sSub>
                  </m:oMath>
                </a14:m>
                <a:r>
                  <a:rPr lang="ar-AE"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en el </a:t>
                </a:r>
                <a:r>
                  <a:rPr lang="es-CO" dirty="0" err="1">
                    <a:solidFill>
                      <a:srgbClr val="000000"/>
                    </a:solidFill>
                    <a:latin typeface="Book Antiqua" panose="02040602050305030304" pitchFamily="18" charset="0"/>
                    <a:ea typeface="Arial"/>
                  </a:rPr>
                  <a:t>bin</a:t>
                </a:r>
                <a:r>
                  <a:rPr lang="es-CO" dirty="0">
                    <a:solidFill>
                      <a:srgbClr val="000000"/>
                    </a:solidFill>
                    <a:latin typeface="Book Antiqua" panose="02040602050305030304" pitchFamily="18" charset="0"/>
                    <a:ea typeface="Arial"/>
                  </a:rPr>
                  <a:t> </a:t>
                </a:r>
                <a:r>
                  <a:rPr lang="es-CO" i="1" dirty="0">
                    <a:solidFill>
                      <a:srgbClr val="000000"/>
                    </a:solidFill>
                    <a:latin typeface="Book Antiqua" panose="02040602050305030304" pitchFamily="18" charset="0"/>
                    <a:ea typeface="Arial"/>
                  </a:rPr>
                  <a:t>i</a:t>
                </a:r>
                <a:endParaRPr dirty="0">
                  <a:latin typeface="Book Antiqua" panose="02040602050305030304" pitchFamily="18" charset="0"/>
                </a:endParaRPr>
              </a:p>
            </p:txBody>
          </p:sp>
        </mc:Choice>
        <mc:Fallback xmlns="">
          <p:sp>
            <p:nvSpPr>
              <p:cNvPr id="122" name="TextShape 3"/>
              <p:cNvSpPr txBox="1">
                <a:spLocks noRot="1" noChangeAspect="1" noMove="1" noResize="1" noEditPoints="1" noAdjustHandles="1" noChangeArrowheads="1" noChangeShapeType="1" noTextEdit="1"/>
              </p:cNvSpPr>
              <p:nvPr/>
            </p:nvSpPr>
            <p:spPr>
              <a:xfrm>
                <a:off x="6113124" y="1719000"/>
                <a:ext cx="2726316" cy="2141640"/>
              </a:xfrm>
              <a:prstGeom prst="rect">
                <a:avLst/>
              </a:prstGeom>
              <a:blipFill rotWithShape="0">
                <a:blip r:embed="rId3"/>
                <a:stretch>
                  <a:fillRect l="-2013" r="-1342"/>
                </a:stretch>
              </a:blipFill>
            </p:spPr>
            <p:txBody>
              <a:bodyPr/>
              <a:lstStyle/>
              <a:p>
                <a:r>
                  <a:rPr lang="es-CO">
                    <a:noFill/>
                  </a:rPr>
                  <a:t> </a:t>
                </a:r>
              </a:p>
            </p:txBody>
          </p:sp>
        </mc:Fallback>
      </mc:AlternateContent>
      <p:sp>
        <p:nvSpPr>
          <p:cNvPr id="123" name="TextShape 4"/>
          <p:cNvSpPr txBox="1"/>
          <p:nvPr/>
        </p:nvSpPr>
        <p:spPr>
          <a:xfrm>
            <a:off x="5743440" y="1719000"/>
            <a:ext cx="3096000" cy="21416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24" name="TextShape 5"/>
          <p:cNvSpPr txBox="1"/>
          <p:nvPr/>
        </p:nvSpPr>
        <p:spPr>
          <a:xfrm>
            <a:off x="8472600" y="4663080"/>
            <a:ext cx="548280" cy="393120"/>
          </a:xfrm>
          <a:prstGeom prst="rect">
            <a:avLst/>
          </a:prstGeom>
        </p:spPr>
        <p:txBody>
          <a:bodyPr tIns="91440" bIns="91440" anchor="ctr"/>
          <a:lstStyle/>
          <a:p>
            <a:pPr>
              <a:lnSpc>
                <a:spcPct val="100000"/>
              </a:lnSpc>
            </a:pPr>
            <a:fld id="{4E3EC32C-1BA1-41DC-8EB5-33A9C1CF3EA3}" type="slidenum">
              <a:rPr lang="es-MX" sz="1400">
                <a:solidFill>
                  <a:srgbClr val="000000"/>
                </a:solidFill>
                <a:latin typeface="Arial"/>
                <a:ea typeface="Arial"/>
              </a:rPr>
              <a:t>30</a:t>
            </a:fld>
            <a:endParaRPr/>
          </a:p>
        </p:txBody>
      </p:sp>
      <p:pic>
        <p:nvPicPr>
          <p:cNvPr id="125" name="Imagen 9"/>
          <p:cNvPicPr/>
          <p:nvPr/>
        </p:nvPicPr>
        <p:blipFill>
          <a:blip r:embed="rId4"/>
          <a:stretch>
            <a:fillRect/>
          </a:stretch>
        </p:blipFill>
        <p:spPr>
          <a:xfrm>
            <a:off x="18180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6" name="Imagen 10"/>
          <p:cNvPicPr/>
          <p:nvPr/>
        </p:nvPicPr>
        <p:blipFill>
          <a:blip r:embed="rId5"/>
          <a:stretch>
            <a:fillRect/>
          </a:stretch>
        </p:blipFill>
        <p:spPr>
          <a:xfrm>
            <a:off x="172530" y="851290"/>
            <a:ext cx="5434560" cy="41133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7" name="Imagen 11"/>
          <p:cNvPicPr/>
          <p:nvPr/>
        </p:nvPicPr>
        <p:blipFill>
          <a:blip r:embed="rId6"/>
          <a:stretch>
            <a:fillRect/>
          </a:stretch>
        </p:blipFill>
        <p:spPr>
          <a:xfrm>
            <a:off x="17037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8" name="Imagen 12"/>
          <p:cNvPicPr/>
          <p:nvPr/>
        </p:nvPicPr>
        <p:blipFill>
          <a:blip r:embed="rId7"/>
          <a:stretch>
            <a:fillRect/>
          </a:stretch>
        </p:blipFill>
        <p:spPr>
          <a:xfrm>
            <a:off x="16119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9" name="Imagen 13"/>
          <p:cNvPicPr/>
          <p:nvPr/>
        </p:nvPicPr>
        <p:blipFill>
          <a:blip r:embed="rId8"/>
          <a:stretch>
            <a:fillRect/>
          </a:stretch>
        </p:blipFill>
        <p:spPr>
          <a:xfrm>
            <a:off x="168210" y="846250"/>
            <a:ext cx="5441040" cy="4118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0" name="Imagen 14"/>
          <p:cNvPicPr/>
          <p:nvPr/>
        </p:nvPicPr>
        <p:blipFill>
          <a:blip r:embed="rId9"/>
          <a:stretch>
            <a:fillRect/>
          </a:stretch>
        </p:blipFill>
        <p:spPr>
          <a:xfrm>
            <a:off x="166950" y="845350"/>
            <a:ext cx="5443560" cy="4120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1" name="Imagen 15"/>
          <p:cNvPicPr/>
          <p:nvPr/>
        </p:nvPicPr>
        <p:blipFill>
          <a:blip r:embed="rId10"/>
          <a:stretch>
            <a:fillRect/>
          </a:stretch>
        </p:blipFill>
        <p:spPr>
          <a:xfrm>
            <a:off x="170730" y="842697"/>
            <a:ext cx="5436360" cy="41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CuadroTexto 14"/>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n 4"/>
          <p:cNvPicPr/>
          <p:nvPr/>
        </p:nvPicPr>
        <p:blipFill>
          <a:blip r:embed="rId2"/>
          <a:stretch>
            <a:fillRect/>
          </a:stretch>
        </p:blipFill>
        <p:spPr>
          <a:xfrm>
            <a:off x="0" y="0"/>
            <a:ext cx="9143640" cy="5143320"/>
          </a:xfrm>
          <a:prstGeom prst="rect">
            <a:avLst/>
          </a:prstGeom>
          <a:ln>
            <a:noFill/>
          </a:ln>
        </p:spPr>
      </p:pic>
      <p:sp>
        <p:nvSpPr>
          <p:cNvPr id="115" name="TextShape 1"/>
          <p:cNvSpPr txBox="1"/>
          <p:nvPr/>
        </p:nvSpPr>
        <p:spPr>
          <a:xfrm>
            <a:off x="311760" y="28998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rPr>
              <a:t>Variación de los parámetros </a:t>
            </a:r>
            <a:endParaRPr sz="2400" b="1" dirty="0">
              <a:latin typeface="Book Antiqua" panose="02040602050305030304" pitchFamily="18" charset="0"/>
            </a:endParaRPr>
          </a:p>
        </p:txBody>
      </p:sp>
      <p:sp>
        <p:nvSpPr>
          <p:cNvPr id="116" name="TextShape 2"/>
          <p:cNvSpPr txBox="1"/>
          <p:nvPr/>
        </p:nvSpPr>
        <p:spPr>
          <a:xfrm>
            <a:off x="311760" y="1152360"/>
            <a:ext cx="8520120" cy="3416040"/>
          </a:xfrm>
          <a:prstGeom prst="rect">
            <a:avLst/>
          </a:prstGeom>
        </p:spPr>
        <p:txBody>
          <a:bodyPr tIns="91440" bIns="91440"/>
          <a:lstStyle/>
          <a:p>
            <a:endParaRPr/>
          </a:p>
        </p:txBody>
      </p:sp>
      <p:sp>
        <p:nvSpPr>
          <p:cNvPr id="117" name="TextShape 3"/>
          <p:cNvSpPr txBox="1"/>
          <p:nvPr/>
        </p:nvSpPr>
        <p:spPr>
          <a:xfrm>
            <a:off x="311760" y="1152360"/>
            <a:ext cx="8520120" cy="34160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18" name="TextShape 4"/>
          <p:cNvSpPr txBox="1"/>
          <p:nvPr/>
        </p:nvSpPr>
        <p:spPr>
          <a:xfrm>
            <a:off x="8472600" y="4663080"/>
            <a:ext cx="548280" cy="393120"/>
          </a:xfrm>
          <a:prstGeom prst="rect">
            <a:avLst/>
          </a:prstGeom>
        </p:spPr>
        <p:txBody>
          <a:bodyPr tIns="91440" bIns="91440" anchor="ctr"/>
          <a:lstStyle/>
          <a:p>
            <a:pPr>
              <a:lnSpc>
                <a:spcPct val="100000"/>
              </a:lnSpc>
            </a:pPr>
            <a:fld id="{F34AC335-0F72-41E3-9020-A5352AEC4787}" type="slidenum">
              <a:rPr lang="es-MX" sz="1400">
                <a:solidFill>
                  <a:srgbClr val="000000"/>
                </a:solidFill>
                <a:latin typeface="Arial"/>
                <a:ea typeface="Arial"/>
              </a:rPr>
              <a:t>31</a:t>
            </a:fld>
            <a:endParaRPr/>
          </a:p>
        </p:txBody>
      </p:sp>
      <p:sp>
        <p:nvSpPr>
          <p:cNvPr id="7"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3"/>
                          <a:stretch>
                            <a:fillRect l="-98204" t="-107813" r="-661078" b="-215625"/>
                          </a:stretch>
                        </a:blipFill>
                      </a:tcPr>
                    </a:tc>
                    <a:tc>
                      <a:txBody>
                        <a:bodyPr/>
                        <a:lstStyle/>
                        <a:p>
                          <a:endParaRPr lang="es-CO"/>
                        </a:p>
                      </a:txBody>
                      <a:tcPr>
                        <a:blipFill rotWithShape="0">
                          <a:blip r:embed="rId3"/>
                          <a:stretch>
                            <a:fillRect l="-156872" t="-107813" r="-423223" b="-215625"/>
                          </a:stretch>
                        </a:blipFill>
                      </a:tcPr>
                    </a:tc>
                    <a:tc>
                      <a:txBody>
                        <a:bodyPr/>
                        <a:lstStyle/>
                        <a:p>
                          <a:endParaRPr lang="es-CO"/>
                        </a:p>
                      </a:txBody>
                      <a:tcPr>
                        <a:blipFill rotWithShape="0">
                          <a:blip r:embed="rId3"/>
                          <a:stretch>
                            <a:fillRect l="-230638" t="-107813" r="-280000" b="-215625"/>
                          </a:stretch>
                        </a:blipFill>
                      </a:tcPr>
                    </a:tc>
                    <a:tc>
                      <a:txBody>
                        <a:bodyPr/>
                        <a:lstStyle/>
                        <a:p>
                          <a:endParaRPr lang="es-CO"/>
                        </a:p>
                      </a:txBody>
                      <a:tcPr>
                        <a:blipFill rotWithShape="0">
                          <a:blip r:embed="rId3"/>
                          <a:stretch>
                            <a:fillRect l="-314575" t="-107813" r="-166397" b="-215625"/>
                          </a:stretch>
                        </a:blipFill>
                      </a:tcPr>
                    </a:tc>
                    <a:tc>
                      <a:txBody>
                        <a:bodyPr/>
                        <a:lstStyle/>
                        <a:p>
                          <a:endParaRPr lang="es-CO"/>
                        </a:p>
                      </a:txBody>
                      <a:tcPr>
                        <a:blipFill rotWithShape="0">
                          <a:blip r:embed="rId3"/>
                          <a:stretch>
                            <a:fillRect l="-501961" t="-107813" r="-101471" b="-215625"/>
                          </a:stretch>
                        </a:blipFill>
                      </a:tcPr>
                    </a:tc>
                    <a:tc>
                      <a:txBody>
                        <a:bodyPr/>
                        <a:lstStyle/>
                        <a:p>
                          <a:endParaRPr lang="es-CO"/>
                        </a:p>
                      </a:txBody>
                      <a:tcPr>
                        <a:blipFill rotWithShape="0">
                          <a:blip r:embed="rId3"/>
                          <a:stretch>
                            <a:fillRect l="-599024" t="-107813" r="-976" b="-215625"/>
                          </a:stretch>
                        </a:blipFill>
                      </a:tcPr>
                    </a:tc>
                  </a:tr>
                  <a:tr h="370840">
                    <a:tc>
                      <a:txBody>
                        <a:bodyPr/>
                        <a:lstStyle/>
                        <a:p>
                          <a:endParaRPr lang="es-CO"/>
                        </a:p>
                      </a:txBody>
                      <a:tcPr>
                        <a:blipFill rotWithShape="0">
                          <a:blip r:embed="rId3"/>
                          <a:stretch>
                            <a:fillRect l="-613" t="-218033" r="-779755" b="-126230"/>
                          </a:stretch>
                        </a:blipFill>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Γ</m:t>
                                    </m:r>
                                  </m:e>
                                  <m:sub>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0.2</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ea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𝛽</m:t>
                                    </m:r>
                                  </m:e>
                                  <m:sub>
                                    <m:r>
                                      <a:rPr lang="es-CO" b="0" i="1" smtClean="0">
                                        <a:latin typeface="Cambria Math" panose="02040503050406030204" pitchFamily="18" charset="0"/>
                                        <a:ea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0.03</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2.0</m:t>
                                </m:r>
                              </m:oMath>
                            </m:oMathPara>
                          </a14:m>
                          <a:endParaRPr lang="es-CO" dirty="0">
                            <a:latin typeface="Book Antiqua" panose="02040602050305030304" pitchFamily="18" charset="0"/>
                          </a:endParaRPr>
                        </a:p>
                      </a:txBody>
                      <a:tcPr/>
                    </a:tc>
                  </a:tr>
                </a:tbl>
              </a:graphicData>
            </a:graphic>
          </p:graphicFrame>
        </mc:Choice>
        <mc:Fallback xmlns="">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4"/>
                          <a:stretch>
                            <a:fillRect l="-98204" t="-107813" r="-661078" b="-212500"/>
                          </a:stretch>
                        </a:blipFill>
                      </a:tcPr>
                    </a:tc>
                    <a:tc>
                      <a:txBody>
                        <a:bodyPr/>
                        <a:lstStyle/>
                        <a:p>
                          <a:endParaRPr lang="es-CO"/>
                        </a:p>
                      </a:txBody>
                      <a:tcPr>
                        <a:blipFill rotWithShape="0">
                          <a:blip r:embed="rId4"/>
                          <a:stretch>
                            <a:fillRect l="-177005" t="-107813" r="-490374" b="-212500"/>
                          </a:stretch>
                        </a:blipFill>
                      </a:tcPr>
                    </a:tc>
                    <a:tc>
                      <a:txBody>
                        <a:bodyPr/>
                        <a:lstStyle/>
                        <a:p>
                          <a:endParaRPr lang="es-CO"/>
                        </a:p>
                      </a:txBody>
                      <a:tcPr>
                        <a:blipFill rotWithShape="0">
                          <a:blip r:embed="rId4"/>
                          <a:stretch>
                            <a:fillRect l="-214938" t="-107813" r="-280498" b="-212500"/>
                          </a:stretch>
                        </a:blipFill>
                      </a:tcPr>
                    </a:tc>
                    <a:tc>
                      <a:txBody>
                        <a:bodyPr/>
                        <a:lstStyle/>
                        <a:p>
                          <a:endParaRPr lang="es-CO"/>
                        </a:p>
                      </a:txBody>
                      <a:tcPr>
                        <a:blipFill rotWithShape="0">
                          <a:blip r:embed="rId4"/>
                          <a:stretch>
                            <a:fillRect l="-301190" t="-107813" r="-168254" b="-212500"/>
                          </a:stretch>
                        </a:blipFill>
                      </a:tcPr>
                    </a:tc>
                    <a:tc>
                      <a:txBody>
                        <a:bodyPr/>
                        <a:lstStyle/>
                        <a:p>
                          <a:endParaRPr lang="es-CO"/>
                        </a:p>
                      </a:txBody>
                      <a:tcPr>
                        <a:blipFill rotWithShape="0">
                          <a:blip r:embed="rId4"/>
                          <a:stretch>
                            <a:fillRect l="-508040" t="-107813" r="-113065" b="-212500"/>
                          </a:stretch>
                        </a:blipFill>
                      </a:tcPr>
                    </a:tc>
                    <a:tc>
                      <a:txBody>
                        <a:bodyPr/>
                        <a:lstStyle/>
                        <a:p>
                          <a:endParaRPr lang="es-CO"/>
                        </a:p>
                      </a:txBody>
                      <a:tcPr>
                        <a:blipFill rotWithShape="0">
                          <a:blip r:embed="rId4"/>
                          <a:stretch>
                            <a:fillRect l="-542601" t="-107813" r="-897" b="-212500"/>
                          </a:stretch>
                        </a:blipFill>
                      </a:tcPr>
                    </a:tc>
                  </a:tr>
                  <a:tr h="370840">
                    <a:tc>
                      <a:txBody>
                        <a:bodyPr/>
                        <a:lstStyle/>
                        <a:p>
                          <a:endParaRPr lang="es-CO"/>
                        </a:p>
                      </a:txBody>
                      <a:tcPr>
                        <a:blipFill rotWithShape="0">
                          <a:blip r:embed="rId4"/>
                          <a:stretch>
                            <a:fillRect l="-613" t="-218033" r="-779755" b="-122951"/>
                          </a:stretch>
                        </a:blipFill>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98204" t="-318033" r="-661078" b="-22951"/>
                          </a:stretch>
                        </a:blipFill>
                      </a:tcPr>
                    </a:tc>
                    <a:tc>
                      <a:txBody>
                        <a:bodyPr/>
                        <a:lstStyle/>
                        <a:p>
                          <a:endParaRPr lang="es-CO"/>
                        </a:p>
                      </a:txBody>
                      <a:tcPr>
                        <a:blipFill rotWithShape="0">
                          <a:blip r:embed="rId4"/>
                          <a:stretch>
                            <a:fillRect l="-177005" t="-318033" r="-490374" b="-22951"/>
                          </a:stretch>
                        </a:blipFill>
                      </a:tcPr>
                    </a:tc>
                    <a:tc>
                      <a:txBody>
                        <a:bodyPr/>
                        <a:lstStyle/>
                        <a:p>
                          <a:endParaRPr lang="es-CO"/>
                        </a:p>
                      </a:txBody>
                      <a:tcPr>
                        <a:blipFill rotWithShape="0">
                          <a:blip r:embed="rId4"/>
                          <a:stretch>
                            <a:fillRect l="-214938" t="-318033" r="-280498" b="-22951"/>
                          </a:stretch>
                        </a:blipFill>
                      </a:tcPr>
                    </a:tc>
                    <a:tc>
                      <a:txBody>
                        <a:bodyPr/>
                        <a:lstStyle/>
                        <a:p>
                          <a:endParaRPr lang="es-CO"/>
                        </a:p>
                      </a:txBody>
                      <a:tcPr>
                        <a:blipFill rotWithShape="0">
                          <a:blip r:embed="rId4"/>
                          <a:stretch>
                            <a:fillRect l="-301190" t="-318033" r="-168254" b="-22951"/>
                          </a:stretch>
                        </a:blipFill>
                      </a:tcPr>
                    </a:tc>
                    <a:tc>
                      <a:txBody>
                        <a:bodyPr/>
                        <a:lstStyle/>
                        <a:p>
                          <a:endParaRPr lang="es-CO"/>
                        </a:p>
                      </a:txBody>
                      <a:tcPr>
                        <a:blipFill rotWithShape="0">
                          <a:blip r:embed="rId4"/>
                          <a:stretch>
                            <a:fillRect l="-508040" t="-318033" r="-113065" b="-22951"/>
                          </a:stretch>
                        </a:blipFill>
                      </a:tcPr>
                    </a:tc>
                    <a:tc>
                      <a:txBody>
                        <a:bodyPr/>
                        <a:lstStyle/>
                        <a:p>
                          <a:endParaRPr lang="es-CO"/>
                        </a:p>
                      </a:txBody>
                      <a:tcPr>
                        <a:blipFill rotWithShape="0">
                          <a:blip r:embed="rId4"/>
                          <a:stretch>
                            <a:fillRect l="-542601" t="-318033" r="-897" b="-22951"/>
                          </a:stretch>
                        </a:blipFill>
                      </a:tcPr>
                    </a:tc>
                  </a:tr>
                </a:tbl>
              </a:graphicData>
            </a:graphic>
          </p:graphicFrame>
        </mc:Fallback>
      </mc:AlternateContent>
      <p:sp>
        <p:nvSpPr>
          <p:cNvPr id="10" name="CuadroTexto 9"/>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magen 4"/>
          <p:cNvPicPr/>
          <p:nvPr/>
        </p:nvPicPr>
        <p:blipFill>
          <a:blip r:embed="rId2"/>
          <a:stretch>
            <a:fillRect/>
          </a:stretch>
        </p:blipFill>
        <p:spPr>
          <a:xfrm>
            <a:off x="0" y="0"/>
            <a:ext cx="9143640" cy="5143320"/>
          </a:xfrm>
          <a:prstGeom prst="rect">
            <a:avLst/>
          </a:prstGeom>
          <a:ln>
            <a:noFill/>
          </a:ln>
        </p:spPr>
      </p:pic>
      <p:sp>
        <p:nvSpPr>
          <p:cNvPr id="139" name="TextShape 1"/>
          <p:cNvSpPr txBox="1"/>
          <p:nvPr/>
        </p:nvSpPr>
        <p:spPr>
          <a:xfrm>
            <a:off x="311760" y="253327"/>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8. Resultados</a:t>
            </a:r>
            <a:endParaRPr b="1" dirty="0">
              <a:latin typeface="Book Antiqua" panose="02040602050305030304" pitchFamily="18" charset="0"/>
            </a:endParaRPr>
          </a:p>
        </p:txBody>
      </p:sp>
      <p:sp>
        <p:nvSpPr>
          <p:cNvPr id="140" name="TextShape 2"/>
          <p:cNvSpPr txBox="1"/>
          <p:nvPr/>
        </p:nvSpPr>
        <p:spPr>
          <a:xfrm>
            <a:off x="311760" y="1152360"/>
            <a:ext cx="8520120" cy="3416040"/>
          </a:xfrm>
          <a:prstGeom prst="rect">
            <a:avLst/>
          </a:prstGeom>
        </p:spPr>
        <p:txBody>
          <a:bodyPr tIns="91440" bIns="91440"/>
          <a:lstStyle/>
          <a:p>
            <a:endParaRPr/>
          </a:p>
        </p:txBody>
      </p:sp>
      <p:sp>
        <p:nvSpPr>
          <p:cNvPr id="141" name="TextShape 3"/>
          <p:cNvSpPr txBox="1"/>
          <p:nvPr/>
        </p:nvSpPr>
        <p:spPr>
          <a:xfrm>
            <a:off x="8472600" y="4663080"/>
            <a:ext cx="548280" cy="393120"/>
          </a:xfrm>
          <a:prstGeom prst="rect">
            <a:avLst/>
          </a:prstGeom>
        </p:spPr>
        <p:txBody>
          <a:bodyPr tIns="91440" bIns="91440" anchor="ctr"/>
          <a:lstStyle/>
          <a:p>
            <a:pPr>
              <a:lnSpc>
                <a:spcPct val="100000"/>
              </a:lnSpc>
            </a:pPr>
            <a:fld id="{7445FB10-A03F-4064-BA9B-82C72F5DC4AD}" type="slidenum">
              <a:rPr lang="es-MX" sz="1400">
                <a:solidFill>
                  <a:srgbClr val="000000"/>
                </a:solidFill>
                <a:latin typeface="Arial"/>
                <a:ea typeface="Arial"/>
              </a:rPr>
              <a:t>32</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1342788"/>
                <a:ext cx="8520120" cy="380053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A continuación se presentan los resultados de cada uno de los experimentos en los que se busca la combinación de parámetros que mejor ajuste los datos observacionales (el menor </a:t>
                </a:r>
                <a14:m>
                  <m:oMath xmlns:m="http://schemas.openxmlformats.org/officeDocument/2006/math">
                    <m:sSup>
                      <m:sSupPr>
                        <m:ctrlPr>
                          <a:rPr lang="es-MX" i="1" smtClean="0">
                            <a:solidFill>
                              <a:srgbClr val="000000"/>
                            </a:solidFill>
                            <a:latin typeface="Cambria Math" panose="02040503050406030204" pitchFamily="18" charset="0"/>
                          </a:rPr>
                        </m:ctrlPr>
                      </m:sSupPr>
                      <m:e>
                        <m:r>
                          <a:rPr lang="es-MX" i="1" smtClean="0">
                            <a:solidFill>
                              <a:srgbClr val="000000"/>
                            </a:solidFill>
                            <a:latin typeface="Cambria Math" panose="02040503050406030204" pitchFamily="18" charset="0"/>
                            <a:ea typeface="Cambria Math" panose="02040503050406030204" pitchFamily="18" charset="0"/>
                          </a:rPr>
                          <m:t>𝜒</m:t>
                        </m:r>
                      </m:e>
                      <m:sup>
                        <m:r>
                          <a:rPr lang="es-CO" b="0" i="1" smtClean="0">
                            <a:solidFill>
                              <a:srgbClr val="000000"/>
                            </a:solidFill>
                            <a:latin typeface="Cambria Math" panose="02040503050406030204" pitchFamily="18" charset="0"/>
                          </a:rPr>
                          <m:t>2</m:t>
                        </m:r>
                      </m:sup>
                    </m:sSup>
                  </m:oMath>
                </a14:m>
                <a:r>
                  <a:rPr lang="es-MX" dirty="0" smtClean="0">
                    <a:solidFill>
                      <a:srgbClr val="000000"/>
                    </a:solidFill>
                    <a:latin typeface="Book Antiqua" panose="02040602050305030304" pitchFamily="18" charset="0"/>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Solo se muestran los valores de los parámetros encontrados con los ajustes finos.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 Se discuten los resultados en el contexto de las restricciones encontradas.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Se muestra gráficamente solo la curva que mejor se ajusta a los datos. </a:t>
                </a:r>
                <a:endParaRPr dirty="0">
                  <a:latin typeface="Book Antiqua" panose="02040602050305030304" pitchFamily="18" charset="0"/>
                </a:endParaRPr>
              </a:p>
            </p:txBody>
          </p:sp>
        </mc:Choice>
        <mc:Fallback xmlns="">
          <p:sp>
            <p:nvSpPr>
              <p:cNvPr id="6" name="TextShape 2"/>
              <p:cNvSpPr txBox="1">
                <a:spLocks noRot="1" noChangeAspect="1" noMove="1" noResize="1" noEditPoints="1" noAdjustHandles="1" noChangeArrowheads="1" noChangeShapeType="1" noTextEdit="1"/>
              </p:cNvSpPr>
              <p:nvPr/>
            </p:nvSpPr>
            <p:spPr>
              <a:xfrm>
                <a:off x="311760" y="1342788"/>
                <a:ext cx="8520120" cy="3800532"/>
              </a:xfrm>
              <a:prstGeom prst="rect">
                <a:avLst/>
              </a:prstGeom>
              <a:blipFill rotWithShape="0">
                <a:blip r:embed="rId3"/>
                <a:stretch>
                  <a:fillRect l="-429" r="-644"/>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33</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53" y="92468"/>
            <a:ext cx="4086824" cy="28459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uadroTexto 3"/>
          <p:cNvSpPr txBox="1"/>
          <p:nvPr/>
        </p:nvSpPr>
        <p:spPr>
          <a:xfrm>
            <a:off x="4320330" y="245233"/>
            <a:ext cx="4823670" cy="4278094"/>
          </a:xfrm>
          <a:prstGeom prst="rect">
            <a:avLst/>
          </a:prstGeom>
          <a:noFill/>
        </p:spPr>
        <p:txBody>
          <a:bodyPr wrap="square" rtlCol="0">
            <a:spAutoFit/>
          </a:bodyPr>
          <a:lstStyle/>
          <a:p>
            <a:pPr algn="ctr"/>
            <a:r>
              <a:rPr lang="es-CO" b="1" dirty="0" smtClean="0">
                <a:latin typeface="Book Antiqua" panose="02040602050305030304" pitchFamily="18" charset="0"/>
              </a:rPr>
              <a:t>Ajuste completo con la región interna</a:t>
            </a:r>
          </a:p>
          <a:p>
            <a:endParaRPr lang="es-CO"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(2) entrega resultados bastante congruentes y (4) es bastante consistente con éste.</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(1) entrega masas muy bajas.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longitud de escala estelar es demasiado grande en el experimento (3).  </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ext uri="{D42A27DB-BD31-4B8C-83A1-F6EECF244321}">
                    <p14:modId xmlns:p14="http://schemas.microsoft.com/office/powerpoint/2010/main" val="816226956"/>
                  </p:ext>
                </p:extLst>
              </p:nvPr>
            </p:nvGraphicFramePr>
            <p:xfrm>
              <a:off x="116751" y="3144352"/>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1" i="1" smtClean="0">
                                    <a:latin typeface="Cambria Math" panose="02040503050406030204" pitchFamily="18" charset="0"/>
                                    <a:ea typeface="Cambria Math" panose="02040503050406030204" pitchFamily="18" charset="0"/>
                                  </a:rPr>
                                  <m:t>𝜷</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m:oMathPara>
                          </a14:m>
                          <a:endParaRPr lang="es-CO" sz="1600" b="1"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 términos cruzados (1)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29.0</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5.6</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8.0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4</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a:t>
                          </a:r>
                          <a:endParaRPr lang="es-CO" sz="1600" dirty="0">
                            <a:latin typeface="Book Antiqua" panose="02040602050305030304" pitchFamily="18" charset="0"/>
                          </a:endParaRPr>
                        </a:p>
                      </a:txBody>
                      <a:tcPr/>
                    </a:tc>
                  </a:tr>
                  <a:tr h="370840">
                    <a:tc>
                      <a:txBody>
                        <a:bodyPr/>
                        <a:lstStyle/>
                        <a:p>
                          <a:pPr algn="ct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fijo (2)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9.0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1.12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1.06</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(3)</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0.46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52.6</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9.0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9.0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0.38</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0.26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3.64</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m:t>
                                </m:r>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1.98</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1.24</a:t>
                          </a:r>
                          <a:endParaRPr lang="es-CO" sz="1600" dirty="0">
                            <a:latin typeface="Book Antiqua" panose="02040602050305030304" pitchFamily="18" charset="0"/>
                          </a:endParaRPr>
                        </a:p>
                      </a:txBody>
                      <a:tcPr/>
                    </a:tc>
                  </a:tr>
                </a:tbl>
              </a:graphicData>
            </a:graphic>
          </p:graphicFrame>
        </mc:Choice>
        <mc:Fallback xmlns="">
          <p:graphicFrame>
            <p:nvGraphicFramePr>
              <p:cNvPr id="2" name="Tabla 1"/>
              <p:cNvGraphicFramePr>
                <a:graphicFrameLocks noGrp="1"/>
              </p:cNvGraphicFramePr>
              <p:nvPr>
                <p:extLst>
                  <p:ext uri="{D42A27DB-BD31-4B8C-83A1-F6EECF244321}">
                    <p14:modId xmlns:p14="http://schemas.microsoft.com/office/powerpoint/2010/main" val="816226956"/>
                  </p:ext>
                </p:extLst>
              </p:nvPr>
            </p:nvGraphicFramePr>
            <p:xfrm>
              <a:off x="116751" y="3144352"/>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endParaRPr lang="es-CO"/>
                        </a:p>
                      </a:txBody>
                      <a:tcPr>
                        <a:blipFill rotWithShape="0">
                          <a:blip r:embed="rId4"/>
                          <a:stretch>
                            <a:fillRect l="-284615" t="-3279" r="-617483" b="-411475"/>
                          </a:stretch>
                        </a:blipFill>
                      </a:tcPr>
                    </a:tc>
                    <a:tc>
                      <a:txBody>
                        <a:bodyPr/>
                        <a:lstStyle/>
                        <a:p>
                          <a:endParaRPr lang="es-CO"/>
                        </a:p>
                      </a:txBody>
                      <a:tcPr>
                        <a:blipFill rotWithShape="0">
                          <a:blip r:embed="rId4"/>
                          <a:stretch>
                            <a:fillRect l="-376712" t="-3279" r="-504795" b="-411475"/>
                          </a:stretch>
                        </a:blipFill>
                      </a:tcPr>
                    </a:tc>
                    <a:tc>
                      <a:txBody>
                        <a:bodyPr/>
                        <a:lstStyle/>
                        <a:p>
                          <a:endParaRPr lang="es-CO"/>
                        </a:p>
                      </a:txBody>
                      <a:tcPr>
                        <a:blipFill rotWithShape="0">
                          <a:blip r:embed="rId4"/>
                          <a:stretch>
                            <a:fillRect l="-449032" t="-3279" r="-375484" b="-411475"/>
                          </a:stretch>
                        </a:blipFill>
                      </a:tcPr>
                    </a:tc>
                    <a:tc>
                      <a:txBody>
                        <a:bodyPr/>
                        <a:lstStyle/>
                        <a:p>
                          <a:endParaRPr lang="es-CO"/>
                        </a:p>
                      </a:txBody>
                      <a:tcPr>
                        <a:blipFill rotWithShape="0">
                          <a:blip r:embed="rId4"/>
                          <a:stretch>
                            <a:fillRect l="-452660" t="-3279" r="-209574" b="-411475"/>
                          </a:stretch>
                        </a:blipFill>
                      </a:tcPr>
                    </a:tc>
                    <a:tc>
                      <a:txBody>
                        <a:bodyPr/>
                        <a:lstStyle/>
                        <a:p>
                          <a:endParaRPr lang="es-CO"/>
                        </a:p>
                      </a:txBody>
                      <a:tcPr>
                        <a:blipFill rotWithShape="0">
                          <a:blip r:embed="rId4"/>
                          <a:stretch>
                            <a:fillRect l="-487793" t="-3279" r="-84977" b="-411475"/>
                          </a:stretch>
                        </a:blipFill>
                      </a:tcPr>
                    </a:tc>
                    <a:tc>
                      <a:txBody>
                        <a:bodyPr/>
                        <a:lstStyle/>
                        <a:p>
                          <a:endParaRPr lang="es-CO"/>
                        </a:p>
                      </a:txBody>
                      <a:tcPr>
                        <a:blipFill rotWithShape="0">
                          <a:blip r:embed="rId4"/>
                          <a:stretch>
                            <a:fillRect l="-699441" t="-3279" r="-1117" b="-411475"/>
                          </a:stretch>
                        </a:blipFill>
                      </a:tcPr>
                    </a:tc>
                  </a:tr>
                  <a:tr h="370840">
                    <a:tc>
                      <a:txBody>
                        <a:bodyPr/>
                        <a:lstStyle/>
                        <a:p>
                          <a:pPr algn="ctr"/>
                          <a:r>
                            <a:rPr lang="es-CO" sz="1600" dirty="0" smtClean="0">
                              <a:latin typeface="Book Antiqua" panose="02040602050305030304" pitchFamily="18" charset="0"/>
                            </a:rPr>
                            <a:t>Sin términos cruzados (1)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29.0</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103279" r="-209574" b="-311475"/>
                          </a:stretch>
                        </a:blipFill>
                      </a:tcPr>
                    </a:tc>
                    <a:tc>
                      <a:txBody>
                        <a:bodyPr/>
                        <a:lstStyle/>
                        <a:p>
                          <a:endParaRPr lang="es-CO"/>
                        </a:p>
                      </a:txBody>
                      <a:tcPr>
                        <a:blipFill rotWithShape="0">
                          <a:blip r:embed="rId4"/>
                          <a:stretch>
                            <a:fillRect l="-487793" t="-103279" r="-84977" b="-311475"/>
                          </a:stretch>
                        </a:blipFill>
                      </a:tcPr>
                    </a:tc>
                    <a:tc>
                      <a:txBody>
                        <a:bodyPr/>
                        <a:lstStyle/>
                        <a:p>
                          <a:pPr algn="ctr"/>
                          <a:r>
                            <a:rPr lang="es-CO" sz="1600" dirty="0" smtClean="0">
                              <a:latin typeface="Book Antiqua" panose="02040602050305030304" pitchFamily="18" charset="0"/>
                            </a:rPr>
                            <a:t>2.2</a:t>
                          </a:r>
                          <a:endParaRPr lang="es-CO" sz="1600" dirty="0">
                            <a:latin typeface="Book Antiqua" panose="02040602050305030304" pitchFamily="18" charset="0"/>
                          </a:endParaRPr>
                        </a:p>
                      </a:txBody>
                      <a:tcPr/>
                    </a:tc>
                  </a:tr>
                  <a:tr h="370840">
                    <a:tc>
                      <a:txBody>
                        <a:bodyPr/>
                        <a:lstStyle/>
                        <a:p>
                          <a:endParaRPr lang="es-CO"/>
                        </a:p>
                      </a:txBody>
                      <a:tcPr>
                        <a:blipFill rotWithShape="0">
                          <a:blip r:embed="rId4"/>
                          <a:stretch>
                            <a:fillRect l="-246" t="-203279" r="-252709" b="-211475"/>
                          </a:stretch>
                        </a:blipFill>
                      </a:tcPr>
                    </a:tc>
                    <a:tc>
                      <a:txBody>
                        <a:bodyPr/>
                        <a:lstStyle/>
                        <a:p>
                          <a:pPr algn="ctr"/>
                          <a:r>
                            <a:rPr lang="es-CO" sz="1600" dirty="0" smtClean="0">
                              <a:latin typeface="Book Antiqua" panose="02040602050305030304" pitchFamily="18" charset="0"/>
                            </a:rPr>
                            <a:t>0.0001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9.0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203279" r="-209574" b="-211475"/>
                          </a:stretch>
                        </a:blipFill>
                      </a:tcPr>
                    </a:tc>
                    <a:tc>
                      <a:txBody>
                        <a:bodyPr/>
                        <a:lstStyle/>
                        <a:p>
                          <a:endParaRPr lang="es-CO"/>
                        </a:p>
                      </a:txBody>
                      <a:tcPr>
                        <a:blipFill rotWithShape="0">
                          <a:blip r:embed="rId4"/>
                          <a:stretch>
                            <a:fillRect l="-487793" t="-203279" r="-84977" b="-211475"/>
                          </a:stretch>
                        </a:blipFill>
                      </a:tcPr>
                    </a:tc>
                    <a:tc>
                      <a:txBody>
                        <a:bodyPr/>
                        <a:lstStyle/>
                        <a:p>
                          <a:pPr algn="ctr"/>
                          <a:r>
                            <a:rPr lang="es-CO" sz="1600" dirty="0" smtClean="0">
                              <a:latin typeface="Book Antiqua" panose="02040602050305030304" pitchFamily="18" charset="0"/>
                            </a:rPr>
                            <a:t>1.5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(3)</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0.46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52.6</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303279" r="-209574" b="-111475"/>
                          </a:stretch>
                        </a:blipFill>
                      </a:tcPr>
                    </a:tc>
                    <a:tc>
                      <a:txBody>
                        <a:bodyPr/>
                        <a:lstStyle/>
                        <a:p>
                          <a:endParaRPr lang="es-CO"/>
                        </a:p>
                      </a:txBody>
                      <a:tcPr>
                        <a:blipFill rotWithShape="0">
                          <a:blip r:embed="rId4"/>
                          <a:stretch>
                            <a:fillRect l="-487793" t="-303279" r="-84977" b="-111475"/>
                          </a:stretch>
                        </a:blipFill>
                      </a:tcPr>
                    </a:tc>
                    <a:tc>
                      <a:txBody>
                        <a:bodyPr/>
                        <a:lstStyle/>
                        <a:p>
                          <a:pPr algn="ctr"/>
                          <a:r>
                            <a:rPr lang="es-CO" sz="1600" dirty="0" smtClean="0">
                              <a:latin typeface="Book Antiqua" panose="02040602050305030304" pitchFamily="18" charset="0"/>
                            </a:rPr>
                            <a:t>0.38</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0.26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3.64</a:t>
                          </a:r>
                          <a:endParaRPr lang="es-CO" sz="1600" dirty="0">
                            <a:latin typeface="Book Antiqua" panose="02040602050305030304" pitchFamily="18" charset="0"/>
                          </a:endParaRPr>
                        </a:p>
                      </a:txBody>
                      <a:tcPr/>
                    </a:tc>
                    <a:tc>
                      <a:txBody>
                        <a:bodyPr/>
                        <a:lstStyle/>
                        <a:p>
                          <a:endParaRPr lang="es-CO"/>
                        </a:p>
                      </a:txBody>
                      <a:tcPr>
                        <a:blipFill rotWithShape="0">
                          <a:blip r:embed="rId4"/>
                          <a:stretch>
                            <a:fillRect l="-452660" t="-403279" r="-209574" b="-11475"/>
                          </a:stretch>
                        </a:blipFill>
                      </a:tcPr>
                    </a:tc>
                    <a:tc>
                      <a:txBody>
                        <a:bodyPr/>
                        <a:lstStyle/>
                        <a:p>
                          <a:endParaRPr lang="es-CO"/>
                        </a:p>
                      </a:txBody>
                      <a:tcPr>
                        <a:blipFill rotWithShape="0">
                          <a:blip r:embed="rId4"/>
                          <a:stretch>
                            <a:fillRect l="-487793" t="-403279" r="-84977" b="-11475"/>
                          </a:stretch>
                        </a:blipFill>
                      </a:tcPr>
                    </a:tc>
                    <a:tc>
                      <a:txBody>
                        <a:bodyPr/>
                        <a:lstStyle/>
                        <a:p>
                          <a:pPr algn="ctr"/>
                          <a:r>
                            <a:rPr lang="es-CO" sz="1600" dirty="0" smtClean="0">
                              <a:latin typeface="Book Antiqua" panose="02040602050305030304" pitchFamily="18" charset="0"/>
                            </a:rPr>
                            <a:t>1.24</a:t>
                          </a:r>
                          <a:endParaRPr lang="es-CO" sz="1600" dirty="0">
                            <a:latin typeface="Book Antiqua" panose="02040602050305030304" pitchFamily="18" charset="0"/>
                          </a:endParaRPr>
                        </a:p>
                      </a:txBody>
                      <a:tcPr/>
                    </a:tc>
                  </a:tr>
                </a:tbl>
              </a:graphicData>
            </a:graphic>
          </p:graphicFrame>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34</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4458984" y="324583"/>
                <a:ext cx="4373256" cy="4770537"/>
              </a:xfrm>
              <a:prstGeom prst="rect">
                <a:avLst/>
              </a:prstGeom>
              <a:noFill/>
            </p:spPr>
            <p:txBody>
              <a:bodyPr wrap="square" rtlCol="0">
                <a:spAutoFit/>
              </a:bodyPr>
              <a:lstStyle/>
              <a:p>
                <a:pPr algn="ctr"/>
                <a:r>
                  <a:rPr lang="es-CO" sz="1600" b="1" dirty="0" smtClean="0">
                    <a:latin typeface="Book Antiqua" panose="02040602050305030304" pitchFamily="18" charset="0"/>
                  </a:rPr>
                  <a:t>Ajuste completo 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 Los valores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son menores, lo que indica que el ajuste es mejor.</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 Las longitudes de escala estelares en (9) y (11) son demasiado grandes, en cambio (10) y (12) siguen siendo consistentes.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 Valores de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Γ</m:t>
                    </m:r>
                  </m:oMath>
                </a14:m>
                <a:r>
                  <a:rPr lang="es-CO" sz="1600" dirty="0" smtClean="0">
                    <a:latin typeface="Book Antiqua" panose="02040602050305030304" pitchFamily="18" charset="0"/>
                  </a:rPr>
                  <a:t> oscilando alrededor de 2.0</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4458984" y="324583"/>
                <a:ext cx="4373256" cy="4770537"/>
              </a:xfrm>
              <a:prstGeom prst="rect">
                <a:avLst/>
              </a:prstGeom>
              <a:blipFill rotWithShape="0">
                <a:blip r:embed="rId3"/>
                <a:stretch>
                  <a:fillRect l="-557" t="-383" r="-279"/>
                </a:stretch>
              </a:blipFill>
            </p:spPr>
            <p:txBody>
              <a:bodyPr/>
              <a:lstStyle/>
              <a:p>
                <a:r>
                  <a:rPr lang="es-CO">
                    <a:noFill/>
                  </a:rPr>
                  <a:t> </a:t>
                </a:r>
              </a:p>
            </p:txBody>
          </p:sp>
        </mc:Fallback>
      </mc:AlternateContent>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05" y="52714"/>
            <a:ext cx="4165004" cy="2861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graphicFrame>
            <p:nvGraphicFramePr>
              <p:cNvPr id="9" name="Tabla 8"/>
              <p:cNvGraphicFramePr>
                <a:graphicFrameLocks noGrp="1"/>
              </p:cNvGraphicFramePr>
              <p:nvPr>
                <p:extLst>
                  <p:ext uri="{D42A27DB-BD31-4B8C-83A1-F6EECF244321}">
                    <p14:modId xmlns:p14="http://schemas.microsoft.com/office/powerpoint/2010/main" val="3860326899"/>
                  </p:ext>
                </p:extLst>
              </p:nvPr>
            </p:nvGraphicFramePr>
            <p:xfrm>
              <a:off x="116752" y="3116889"/>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1" i="1" smtClean="0">
                                    <a:latin typeface="Cambria Math" panose="02040503050406030204" pitchFamily="18" charset="0"/>
                                    <a:ea typeface="Cambria Math" panose="02040503050406030204" pitchFamily="18" charset="0"/>
                                  </a:rPr>
                                  <m:t>𝜷</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m:oMathPara>
                          </a14:m>
                          <a:endParaRPr lang="es-CO" sz="1600" b="1"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 términos cruzados (9)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52.8</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2.1</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2.72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2.3</a:t>
                          </a:r>
                          <a:endParaRPr lang="es-CO" sz="1600" dirty="0">
                            <a:latin typeface="Book Antiqua" panose="02040602050305030304" pitchFamily="18" charset="0"/>
                          </a:endParaRPr>
                        </a:p>
                      </a:txBody>
                      <a:tcPr/>
                    </a:tc>
                  </a:tr>
                  <a:tr h="370840">
                    <a:tc>
                      <a:txBody>
                        <a:bodyPr/>
                        <a:lstStyle/>
                        <a:p>
                          <a:pPr algn="ct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fijo (10)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8.0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3.43</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(11)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11.8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57.8</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6.0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9.0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(12)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2.96</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m:t>
                                </m:r>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3.0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1.94</a:t>
                          </a:r>
                          <a:endParaRPr lang="es-CO" sz="1600" dirty="0">
                            <a:latin typeface="Book Antiqua" panose="02040602050305030304" pitchFamily="18" charset="0"/>
                          </a:endParaRPr>
                        </a:p>
                      </a:txBody>
                      <a:tcPr/>
                    </a:tc>
                  </a:tr>
                </a:tbl>
              </a:graphicData>
            </a:graphic>
          </p:graphicFrame>
        </mc:Choice>
        <mc:Fallback xmlns="">
          <p:graphicFrame>
            <p:nvGraphicFramePr>
              <p:cNvPr id="9" name="Tabla 8"/>
              <p:cNvGraphicFramePr>
                <a:graphicFrameLocks noGrp="1"/>
              </p:cNvGraphicFramePr>
              <p:nvPr>
                <p:extLst>
                  <p:ext uri="{D42A27DB-BD31-4B8C-83A1-F6EECF244321}">
                    <p14:modId xmlns:p14="http://schemas.microsoft.com/office/powerpoint/2010/main" val="3860326899"/>
                  </p:ext>
                </p:extLst>
              </p:nvPr>
            </p:nvGraphicFramePr>
            <p:xfrm>
              <a:off x="116752" y="3116889"/>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endParaRPr lang="es-CO"/>
                        </a:p>
                      </a:txBody>
                      <a:tcPr>
                        <a:blipFill rotWithShape="0">
                          <a:blip r:embed="rId5"/>
                          <a:stretch>
                            <a:fillRect l="-284615" t="-4918" r="-617483" b="-411475"/>
                          </a:stretch>
                        </a:blipFill>
                      </a:tcPr>
                    </a:tc>
                    <a:tc>
                      <a:txBody>
                        <a:bodyPr/>
                        <a:lstStyle/>
                        <a:p>
                          <a:endParaRPr lang="es-CO"/>
                        </a:p>
                      </a:txBody>
                      <a:tcPr>
                        <a:blipFill rotWithShape="0">
                          <a:blip r:embed="rId5"/>
                          <a:stretch>
                            <a:fillRect l="-376712" t="-4918" r="-504795" b="-411475"/>
                          </a:stretch>
                        </a:blipFill>
                      </a:tcPr>
                    </a:tc>
                    <a:tc>
                      <a:txBody>
                        <a:bodyPr/>
                        <a:lstStyle/>
                        <a:p>
                          <a:endParaRPr lang="es-CO"/>
                        </a:p>
                      </a:txBody>
                      <a:tcPr>
                        <a:blipFill rotWithShape="0">
                          <a:blip r:embed="rId5"/>
                          <a:stretch>
                            <a:fillRect l="-449032" t="-4918" r="-375484" b="-411475"/>
                          </a:stretch>
                        </a:blipFill>
                      </a:tcPr>
                    </a:tc>
                    <a:tc>
                      <a:txBody>
                        <a:bodyPr/>
                        <a:lstStyle/>
                        <a:p>
                          <a:endParaRPr lang="es-CO"/>
                        </a:p>
                      </a:txBody>
                      <a:tcPr>
                        <a:blipFill rotWithShape="0">
                          <a:blip r:embed="rId5"/>
                          <a:stretch>
                            <a:fillRect l="-452660" t="-4918" r="-209574" b="-411475"/>
                          </a:stretch>
                        </a:blipFill>
                      </a:tcPr>
                    </a:tc>
                    <a:tc>
                      <a:txBody>
                        <a:bodyPr/>
                        <a:lstStyle/>
                        <a:p>
                          <a:endParaRPr lang="es-CO"/>
                        </a:p>
                      </a:txBody>
                      <a:tcPr>
                        <a:blipFill rotWithShape="0">
                          <a:blip r:embed="rId5"/>
                          <a:stretch>
                            <a:fillRect l="-487793" t="-4918" r="-84977" b="-411475"/>
                          </a:stretch>
                        </a:blipFill>
                      </a:tcPr>
                    </a:tc>
                    <a:tc>
                      <a:txBody>
                        <a:bodyPr/>
                        <a:lstStyle/>
                        <a:p>
                          <a:endParaRPr lang="es-CO"/>
                        </a:p>
                      </a:txBody>
                      <a:tcPr>
                        <a:blipFill rotWithShape="0">
                          <a:blip r:embed="rId5"/>
                          <a:stretch>
                            <a:fillRect l="-699441" t="-4918" r="-1117" b="-411475"/>
                          </a:stretch>
                        </a:blipFill>
                      </a:tcPr>
                    </a:tc>
                  </a:tr>
                  <a:tr h="370840">
                    <a:tc>
                      <a:txBody>
                        <a:bodyPr/>
                        <a:lstStyle/>
                        <a:p>
                          <a:pPr algn="ctr"/>
                          <a:r>
                            <a:rPr lang="es-CO" sz="1600" dirty="0" smtClean="0">
                              <a:latin typeface="Book Antiqua" panose="02040602050305030304" pitchFamily="18" charset="0"/>
                            </a:rPr>
                            <a:t>Sin términos cruzados (9)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52.8</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104918" r="-209574" b="-311475"/>
                          </a:stretch>
                        </a:blipFill>
                      </a:tcPr>
                    </a:tc>
                    <a:tc>
                      <a:txBody>
                        <a:bodyPr/>
                        <a:lstStyle/>
                        <a:p>
                          <a:endParaRPr lang="es-CO"/>
                        </a:p>
                      </a:txBody>
                      <a:tcPr>
                        <a:blipFill rotWithShape="0">
                          <a:blip r:embed="rId5"/>
                          <a:stretch>
                            <a:fillRect l="-487793" t="-104918" r="-84977" b="-311475"/>
                          </a:stretch>
                        </a:blipFill>
                      </a:tcPr>
                    </a:tc>
                    <a:tc>
                      <a:txBody>
                        <a:bodyPr/>
                        <a:lstStyle/>
                        <a:p>
                          <a:pPr algn="ctr"/>
                          <a:r>
                            <a:rPr lang="es-CO" sz="1600" dirty="0" smtClean="0">
                              <a:latin typeface="Book Antiqua" panose="02040602050305030304" pitchFamily="18" charset="0"/>
                            </a:rPr>
                            <a:t>2.3</a:t>
                          </a:r>
                          <a:endParaRPr lang="es-CO" sz="1600" dirty="0">
                            <a:latin typeface="Book Antiqua" panose="02040602050305030304" pitchFamily="18" charset="0"/>
                          </a:endParaRPr>
                        </a:p>
                      </a:txBody>
                      <a:tcPr/>
                    </a:tc>
                  </a:tr>
                  <a:tr h="370840">
                    <a:tc>
                      <a:txBody>
                        <a:bodyPr/>
                        <a:lstStyle/>
                        <a:p>
                          <a:endParaRPr lang="es-CO"/>
                        </a:p>
                      </a:txBody>
                      <a:tcPr>
                        <a:blipFill rotWithShape="0">
                          <a:blip r:embed="rId5"/>
                          <a:stretch>
                            <a:fillRect l="-246" t="-204918" r="-252709" b="-211475"/>
                          </a:stretch>
                        </a:blipFill>
                      </a:tcPr>
                    </a:tc>
                    <a:tc>
                      <a:txBody>
                        <a:bodyPr/>
                        <a:lstStyle/>
                        <a:p>
                          <a:pPr algn="ctr"/>
                          <a:r>
                            <a:rPr lang="es-CO" sz="1600" dirty="0" smtClean="0">
                              <a:latin typeface="Book Antiqua" panose="02040602050305030304" pitchFamily="18" charset="0"/>
                            </a:rPr>
                            <a:t>0.79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204918" r="-209574" b="-211475"/>
                          </a:stretch>
                        </a:blipFill>
                      </a:tcPr>
                    </a:tc>
                    <a:tc>
                      <a:txBody>
                        <a:bodyPr/>
                        <a:lstStyle/>
                        <a:p>
                          <a:endParaRPr lang="es-CO"/>
                        </a:p>
                      </a:txBody>
                      <a:tcPr>
                        <a:blipFill rotWithShape="0">
                          <a:blip r:embed="rId5"/>
                          <a:stretch>
                            <a:fillRect l="-487793" t="-204918" r="-84977" b="-211475"/>
                          </a:stretch>
                        </a:blipFill>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(11)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11.8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57.8</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304918" r="-209574" b="-111475"/>
                          </a:stretch>
                        </a:blipFill>
                      </a:tcPr>
                    </a:tc>
                    <a:tc>
                      <a:txBody>
                        <a:bodyPr/>
                        <a:lstStyle/>
                        <a:p>
                          <a:endParaRPr lang="es-CO"/>
                        </a:p>
                      </a:txBody>
                      <a:tcPr>
                        <a:blipFill rotWithShape="0">
                          <a:blip r:embed="rId5"/>
                          <a:stretch>
                            <a:fillRect l="-487793" t="-304918" r="-84977" b="-111475"/>
                          </a:stretch>
                        </a:blipFill>
                      </a:tcPr>
                    </a:tc>
                    <a:tc>
                      <a:txBody>
                        <a:bodyPr/>
                        <a:lstStyle/>
                        <a:p>
                          <a:pPr algn="ctr"/>
                          <a:r>
                            <a:rPr lang="es-CO" sz="1600" dirty="0" smtClean="0">
                              <a:latin typeface="Book Antiqua" panose="02040602050305030304" pitchFamily="18" charset="0"/>
                            </a:rPr>
                            <a:t>2.1</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(12)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2.96</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404918" r="-209574" b="-11475"/>
                          </a:stretch>
                        </a:blipFill>
                      </a:tcPr>
                    </a:tc>
                    <a:tc>
                      <a:txBody>
                        <a:bodyPr/>
                        <a:lstStyle/>
                        <a:p>
                          <a:endParaRPr lang="es-CO"/>
                        </a:p>
                      </a:txBody>
                      <a:tcPr>
                        <a:blipFill rotWithShape="0">
                          <a:blip r:embed="rId5"/>
                          <a:stretch>
                            <a:fillRect l="-487793" t="-404918" r="-84977" b="-11475"/>
                          </a:stretch>
                        </a:blipFill>
                      </a:tcPr>
                    </a:tc>
                    <a:tc>
                      <a:txBody>
                        <a:bodyPr/>
                        <a:lstStyle/>
                        <a:p>
                          <a:pPr algn="ctr"/>
                          <a:r>
                            <a:rPr lang="es-CO" sz="1600" dirty="0" smtClean="0">
                              <a:latin typeface="Book Antiqua" panose="02040602050305030304" pitchFamily="18" charset="0"/>
                            </a:rPr>
                            <a:t>1.94</a:t>
                          </a:r>
                          <a:endParaRPr lang="es-CO" sz="1600" dirty="0">
                            <a:latin typeface="Book Antiqua" panose="02040602050305030304" pitchFamily="18" charset="0"/>
                          </a:endParaRPr>
                        </a:p>
                      </a:txBody>
                      <a:tcPr/>
                    </a:tc>
                  </a:tr>
                </a:tbl>
              </a:graphicData>
            </a:graphic>
          </p:graphicFrame>
        </mc:Fallback>
      </mc:AlternateContent>
    </p:spTree>
    <p:extLst>
      <p:ext uri="{BB962C8B-B14F-4D97-AF65-F5344CB8AC3E}">
        <p14:creationId xmlns:p14="http://schemas.microsoft.com/office/powerpoint/2010/main" val="3255516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35</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4263775" y="222859"/>
                <a:ext cx="4879865" cy="4647426"/>
              </a:xfrm>
              <a:prstGeom prst="rect">
                <a:avLst/>
              </a:prstGeom>
              <a:noFill/>
            </p:spPr>
            <p:txBody>
              <a:bodyPr wrap="square" rtlCol="0">
                <a:spAutoFit/>
              </a:bodyPr>
              <a:lstStyle/>
              <a:p>
                <a:pPr algn="ctr"/>
                <a14:m>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a14:m>
                <a:r>
                  <a:rPr lang="es-CO" sz="1600" b="1" dirty="0" smtClean="0">
                    <a:latin typeface="Book Antiqua" panose="02040602050305030304" pitchFamily="18" charset="0"/>
                  </a:rPr>
                  <a:t> fijo con la región interna</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misma característica de falta de consistencia en (5) y (7).</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con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fija presenta un </a:t>
                </a:r>
                <a14:m>
                  <m:oMath xmlns:m="http://schemas.openxmlformats.org/officeDocument/2006/math">
                    <m:r>
                      <a:rPr lang="es-CO" sz="1600" i="1" smtClean="0">
                        <a:latin typeface="Cambria Math" panose="02040503050406030204" pitchFamily="18" charset="0"/>
                        <a:ea typeface="Cambria Math" panose="02040503050406030204" pitchFamily="18" charset="0"/>
                      </a:rPr>
                      <m:t>𝛽</m:t>
                    </m:r>
                  </m:oMath>
                </a14:m>
                <a:r>
                  <a:rPr lang="es-CO" sz="1600" dirty="0" smtClean="0">
                    <a:latin typeface="Book Antiqua" panose="02040602050305030304" pitchFamily="18" charset="0"/>
                  </a:rPr>
                  <a:t> inusualmente pequeño y una masa total muy baja.</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sin materia oscura sigue siendo consistente.</a:t>
                </a:r>
                <a:endParaRPr lang="es-CO" sz="1600" dirty="0">
                  <a:latin typeface="Book Antiqua" panose="02040602050305030304" pitchFamily="18" charset="0"/>
                </a:endParaRPr>
              </a:p>
              <a:p>
                <a:endParaRPr lang="es-CO" sz="1600" dirty="0" smtClean="0">
                  <a:latin typeface="Book Antiqua" panose="02040602050305030304" pitchFamily="18" charset="0"/>
                </a:endParaRPr>
              </a:p>
              <a:p>
                <a:endParaRPr lang="es-CO" sz="1600" dirty="0">
                  <a:latin typeface="Book Antiqua" panose="02040602050305030304" pitchFamily="18" charset="0"/>
                </a:endParaRPr>
              </a:p>
              <a:p>
                <a:endParaRPr lang="es-CO" sz="1600"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4263775" y="222859"/>
                <a:ext cx="4879865" cy="4647426"/>
              </a:xfrm>
              <a:prstGeom prst="rect">
                <a:avLst/>
              </a:prstGeom>
              <a:blipFill rotWithShape="0">
                <a:blip r:embed="rId3"/>
                <a:stretch>
                  <a:fillRect l="-499" t="-394"/>
                </a:stretch>
              </a:blipFill>
            </p:spPr>
            <p:txBody>
              <a:bodyPr/>
              <a:lstStyle/>
              <a:p>
                <a:r>
                  <a:rPr lang="es-CO">
                    <a:noFill/>
                  </a:rPr>
                  <a:t> </a:t>
                </a:r>
              </a:p>
            </p:txBody>
          </p:sp>
        </mc:Fallback>
      </mc:AlternateContent>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9" y="88471"/>
            <a:ext cx="4099857" cy="28662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graphicFrame>
            <p:nvGraphicFramePr>
              <p:cNvPr id="9" name="Tabla 8"/>
              <p:cNvGraphicFramePr>
                <a:graphicFrameLocks noGrp="1"/>
              </p:cNvGraphicFramePr>
              <p:nvPr>
                <p:extLst>
                  <p:ext uri="{D42A27DB-BD31-4B8C-83A1-F6EECF244321}">
                    <p14:modId xmlns:p14="http://schemas.microsoft.com/office/powerpoint/2010/main" val="2465210126"/>
                  </p:ext>
                </p:extLst>
              </p:nvPr>
            </p:nvGraphicFramePr>
            <p:xfrm>
              <a:off x="116752" y="3170171"/>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1" i="1" smtClean="0">
                                    <a:latin typeface="Cambria Math" panose="02040503050406030204" pitchFamily="18" charset="0"/>
                                    <a:ea typeface="Cambria Math" panose="02040503050406030204" pitchFamily="18" charset="0"/>
                                  </a:rPr>
                                  <m:t>𝜷</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m:oMathPara>
                          </a14:m>
                          <a:endParaRPr lang="es-CO" sz="1600" b="1"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 términos cruzados (5)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0.35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55.62</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1.62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2.1</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fijo (6)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3.0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5.0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(7)</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20.0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44.4</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5.2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8.0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4</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3.15</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m:t>
                                </m:r>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1.52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bl>
              </a:graphicData>
            </a:graphic>
          </p:graphicFrame>
        </mc:Choice>
        <mc:Fallback xmlns="">
          <p:graphicFrame>
            <p:nvGraphicFramePr>
              <p:cNvPr id="9" name="Tabla 8"/>
              <p:cNvGraphicFramePr>
                <a:graphicFrameLocks noGrp="1"/>
              </p:cNvGraphicFramePr>
              <p:nvPr>
                <p:extLst>
                  <p:ext uri="{D42A27DB-BD31-4B8C-83A1-F6EECF244321}">
                    <p14:modId xmlns:p14="http://schemas.microsoft.com/office/powerpoint/2010/main" val="2465210126"/>
                  </p:ext>
                </p:extLst>
              </p:nvPr>
            </p:nvGraphicFramePr>
            <p:xfrm>
              <a:off x="116752" y="3170171"/>
              <a:ext cx="8715488" cy="1854200"/>
            </p:xfrm>
            <a:graphic>
              <a:graphicData uri="http://schemas.openxmlformats.org/drawingml/2006/table">
                <a:tbl>
                  <a:tblPr firstRow="1" bandRow="1">
                    <a:tableStyleId>{5940675A-B579-460E-94D1-54222C63F5DA}</a:tableStyleId>
                  </a:tblPr>
                  <a:tblGrid>
                    <a:gridCol w="2473914"/>
                    <a:gridCol w="87173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endParaRPr lang="es-CO"/>
                        </a:p>
                      </a:txBody>
                      <a:tcPr>
                        <a:blipFill rotWithShape="0">
                          <a:blip r:embed="rId5"/>
                          <a:stretch>
                            <a:fillRect l="-284615" t="-4918" r="-617483" b="-409836"/>
                          </a:stretch>
                        </a:blipFill>
                      </a:tcPr>
                    </a:tc>
                    <a:tc>
                      <a:txBody>
                        <a:bodyPr/>
                        <a:lstStyle/>
                        <a:p>
                          <a:endParaRPr lang="es-CO"/>
                        </a:p>
                      </a:txBody>
                      <a:tcPr>
                        <a:blipFill rotWithShape="0">
                          <a:blip r:embed="rId5"/>
                          <a:stretch>
                            <a:fillRect l="-376712" t="-4918" r="-504795" b="-409836"/>
                          </a:stretch>
                        </a:blipFill>
                      </a:tcPr>
                    </a:tc>
                    <a:tc>
                      <a:txBody>
                        <a:bodyPr/>
                        <a:lstStyle/>
                        <a:p>
                          <a:endParaRPr lang="es-CO"/>
                        </a:p>
                      </a:txBody>
                      <a:tcPr>
                        <a:blipFill rotWithShape="0">
                          <a:blip r:embed="rId5"/>
                          <a:stretch>
                            <a:fillRect l="-449032" t="-4918" r="-375484" b="-409836"/>
                          </a:stretch>
                        </a:blipFill>
                      </a:tcPr>
                    </a:tc>
                    <a:tc>
                      <a:txBody>
                        <a:bodyPr/>
                        <a:lstStyle/>
                        <a:p>
                          <a:endParaRPr lang="es-CO"/>
                        </a:p>
                      </a:txBody>
                      <a:tcPr>
                        <a:blipFill rotWithShape="0">
                          <a:blip r:embed="rId5"/>
                          <a:stretch>
                            <a:fillRect l="-452660" t="-4918" r="-209574" b="-409836"/>
                          </a:stretch>
                        </a:blipFill>
                      </a:tcPr>
                    </a:tc>
                    <a:tc>
                      <a:txBody>
                        <a:bodyPr/>
                        <a:lstStyle/>
                        <a:p>
                          <a:endParaRPr lang="es-CO"/>
                        </a:p>
                      </a:txBody>
                      <a:tcPr>
                        <a:blipFill rotWithShape="0">
                          <a:blip r:embed="rId5"/>
                          <a:stretch>
                            <a:fillRect l="-487793" t="-4918" r="-84977" b="-409836"/>
                          </a:stretch>
                        </a:blipFill>
                      </a:tcPr>
                    </a:tc>
                    <a:tc>
                      <a:txBody>
                        <a:bodyPr/>
                        <a:lstStyle/>
                        <a:p>
                          <a:endParaRPr lang="es-CO"/>
                        </a:p>
                      </a:txBody>
                      <a:tcPr>
                        <a:blipFill rotWithShape="0">
                          <a:blip r:embed="rId5"/>
                          <a:stretch>
                            <a:fillRect l="-699441" t="-4918" r="-1117" b="-409836"/>
                          </a:stretch>
                        </a:blipFill>
                      </a:tcPr>
                    </a:tc>
                  </a:tr>
                  <a:tr h="370840">
                    <a:tc>
                      <a:txBody>
                        <a:bodyPr/>
                        <a:lstStyle/>
                        <a:p>
                          <a:pPr algn="ctr"/>
                          <a:r>
                            <a:rPr lang="es-CO" sz="1600" dirty="0" smtClean="0">
                              <a:latin typeface="Book Antiqua" panose="02040602050305030304" pitchFamily="18" charset="0"/>
                            </a:rPr>
                            <a:t>Sin términos cruzados (5)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0.35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55.62</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104918" r="-209574" b="-309836"/>
                          </a:stretch>
                        </a:blipFill>
                      </a:tcPr>
                    </a:tc>
                    <a:tc>
                      <a:txBody>
                        <a:bodyPr/>
                        <a:lstStyle/>
                        <a:p>
                          <a:endParaRPr lang="es-CO"/>
                        </a:p>
                      </a:txBody>
                      <a:tcPr>
                        <a:blipFill rotWithShape="0">
                          <a:blip r:embed="rId5"/>
                          <a:stretch>
                            <a:fillRect l="-487793" t="-104918" r="-84977" b="-30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endParaRPr lang="es-CO"/>
                        </a:p>
                      </a:txBody>
                      <a:tcPr>
                        <a:blipFill rotWithShape="0">
                          <a:blip r:embed="rId5"/>
                          <a:stretch>
                            <a:fillRect l="-246" t="-204918" r="-252709" b="-209836"/>
                          </a:stretch>
                        </a:blipFill>
                      </a:tcPr>
                    </a:tc>
                    <a:tc>
                      <a:txBody>
                        <a:bodyPr/>
                        <a:lstStyle/>
                        <a:p>
                          <a:pPr algn="ctr"/>
                          <a:r>
                            <a:rPr lang="es-CO" sz="1600" dirty="0" smtClean="0">
                              <a:latin typeface="Book Antiqua" panose="02040602050305030304" pitchFamily="18" charset="0"/>
                            </a:rPr>
                            <a:t>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204918" r="-209574" b="-209836"/>
                          </a:stretch>
                        </a:blipFill>
                      </a:tcPr>
                    </a:tc>
                    <a:tc>
                      <a:txBody>
                        <a:bodyPr/>
                        <a:lstStyle/>
                        <a:p>
                          <a:endParaRPr lang="es-CO"/>
                        </a:p>
                      </a:txBody>
                      <a:tcPr>
                        <a:blipFill rotWithShape="0">
                          <a:blip r:embed="rId5"/>
                          <a:stretch>
                            <a:fillRect l="-487793" t="-204918" r="-84977" b="-20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(7)</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0.72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20.0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44.4</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304918" r="-209574" b="-109836"/>
                          </a:stretch>
                        </a:blipFill>
                      </a:tcPr>
                    </a:tc>
                    <a:tc>
                      <a:txBody>
                        <a:bodyPr/>
                        <a:lstStyle/>
                        <a:p>
                          <a:endParaRPr lang="es-CO"/>
                        </a:p>
                      </a:txBody>
                      <a:tcPr>
                        <a:blipFill rotWithShape="0">
                          <a:blip r:embed="rId5"/>
                          <a:stretch>
                            <a:fillRect l="-487793" t="-304918" r="-84977" b="-10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0.001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3.15</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404918" r="-209574" b="-9836"/>
                          </a:stretch>
                        </a:blipFill>
                      </a:tcPr>
                    </a:tc>
                    <a:tc>
                      <a:txBody>
                        <a:bodyPr/>
                        <a:lstStyle/>
                        <a:p>
                          <a:endParaRPr lang="es-CO"/>
                        </a:p>
                      </a:txBody>
                      <a:tcPr>
                        <a:blipFill rotWithShape="0">
                          <a:blip r:embed="rId5"/>
                          <a:stretch>
                            <a:fillRect l="-487793" t="-404918" r="-84977" b="-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bl>
              </a:graphicData>
            </a:graphic>
          </p:graphicFrame>
        </mc:Fallback>
      </mc:AlternateContent>
    </p:spTree>
    <p:extLst>
      <p:ext uri="{BB962C8B-B14F-4D97-AF65-F5344CB8AC3E}">
        <p14:creationId xmlns:p14="http://schemas.microsoft.com/office/powerpoint/2010/main" val="2472070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36</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4448710" y="274302"/>
                <a:ext cx="4383530" cy="4493538"/>
              </a:xfrm>
              <a:prstGeom prst="rect">
                <a:avLst/>
              </a:prstGeom>
              <a:noFill/>
            </p:spPr>
            <p:txBody>
              <a:bodyPr wrap="square" rtlCol="0">
                <a:spAutoFit/>
              </a:bodyPr>
              <a:lstStyle/>
              <a:p>
                <a:pPr algn="ctr"/>
                <a14:m>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a14:m>
                <a:r>
                  <a:rPr lang="es-CO" sz="1600" b="1" dirty="0">
                    <a:latin typeface="Book Antiqua" panose="02040602050305030304" pitchFamily="18" charset="0"/>
                  </a:rPr>
                  <a:t> fijo </a:t>
                </a:r>
                <a:r>
                  <a:rPr lang="es-CO" sz="1600" b="1" dirty="0" smtClean="0">
                    <a:latin typeface="Book Antiqua" panose="02040602050305030304" pitchFamily="18" charset="0"/>
                  </a:rPr>
                  <a:t>sin </a:t>
                </a:r>
                <a:r>
                  <a:rPr lang="es-CO" sz="1600" b="1" dirty="0">
                    <a:latin typeface="Book Antiqua" panose="02040602050305030304" pitchFamily="18" charset="0"/>
                  </a:rPr>
                  <a:t>la región </a:t>
                </a:r>
                <a:r>
                  <a:rPr lang="es-CO" sz="1600" b="1" dirty="0" smtClean="0">
                    <a:latin typeface="Book Antiqua" panose="02040602050305030304" pitchFamily="18" charset="0"/>
                  </a:rPr>
                  <a:t>interna</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Los experimentos sin términos cruzados (13) y completo (15) siguen dando valores de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muy grandes.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masa total en (14) es menor que cualquier masa reportada en la literatura. </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dependencia de </a:t>
                </a:r>
                <a14:m>
                  <m:oMath xmlns:m="http://schemas.openxmlformats.org/officeDocument/2006/math">
                    <m:r>
                      <a:rPr lang="es-CO" sz="1600" b="0" i="1" smtClean="0">
                        <a:latin typeface="Cambria Math" panose="02040503050406030204" pitchFamily="18" charset="0"/>
                      </a:rPr>
                      <m:t>𝑀</m:t>
                    </m:r>
                  </m:oMath>
                </a14:m>
                <a:r>
                  <a:rPr lang="es-CO" sz="1600" dirty="0" smtClean="0">
                    <a:latin typeface="Book Antiqua" panose="02040602050305030304" pitchFamily="18" charset="0"/>
                  </a:rPr>
                  <a:t> total con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es fuerte. </a:t>
                </a:r>
                <a:endParaRPr lang="es-CO" sz="1600"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4448710" y="274302"/>
                <a:ext cx="4383530" cy="4493538"/>
              </a:xfrm>
              <a:prstGeom prst="rect">
                <a:avLst/>
              </a:prstGeom>
              <a:blipFill rotWithShape="0">
                <a:blip r:embed="rId3"/>
                <a:stretch>
                  <a:fillRect l="-556" t="-407" r="-695"/>
                </a:stretch>
              </a:blipFill>
            </p:spPr>
            <p:txBody>
              <a:bodyPr/>
              <a:lstStyle/>
              <a:p>
                <a:r>
                  <a:rPr lang="es-CO">
                    <a:noFill/>
                  </a:rPr>
                  <a:t> </a:t>
                </a:r>
              </a:p>
            </p:txBody>
          </p:sp>
        </mc:Fallback>
      </mc:AlternateContent>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72" y="55922"/>
            <a:ext cx="4197843" cy="2931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graphicFrame>
            <p:nvGraphicFramePr>
              <p:cNvPr id="9" name="Tabla 8"/>
              <p:cNvGraphicFramePr>
                <a:graphicFrameLocks noGrp="1"/>
              </p:cNvGraphicFramePr>
              <p:nvPr>
                <p:extLst>
                  <p:ext uri="{D42A27DB-BD31-4B8C-83A1-F6EECF244321}">
                    <p14:modId xmlns:p14="http://schemas.microsoft.com/office/powerpoint/2010/main" val="2995334899"/>
                  </p:ext>
                </p:extLst>
              </p:nvPr>
            </p:nvGraphicFramePr>
            <p:xfrm>
              <a:off x="116752" y="3163071"/>
              <a:ext cx="8715488" cy="1854200"/>
            </p:xfrm>
            <a:graphic>
              <a:graphicData uri="http://schemas.openxmlformats.org/drawingml/2006/table">
                <a:tbl>
                  <a:tblPr firstRow="1" bandRow="1">
                    <a:tableStyleId>{5940675A-B579-460E-94D1-54222C63F5DA}</a:tableStyleId>
                  </a:tblPr>
                  <a:tblGrid>
                    <a:gridCol w="2586784"/>
                    <a:gridCol w="75886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1" i="1" smtClean="0">
                                    <a:latin typeface="Cambria Math" panose="02040503050406030204" pitchFamily="18" charset="0"/>
                                    <a:ea typeface="Cambria Math" panose="02040503050406030204" pitchFamily="18" charset="0"/>
                                  </a:rPr>
                                  <m:t>𝜷</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𝒂</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r>
                                  <a:rPr lang="es-CO" sz="1600" b="0" i="1" smtClean="0">
                                    <a:latin typeface="Cambria Math" panose="02040503050406030204" pitchFamily="18" charset="0"/>
                                  </a:rPr>
                                  <m:t>𝑝𝑐</m:t>
                                </m:r>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𝒅𝒎</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600" b="1" i="1" smtClean="0">
                                        <a:latin typeface="Cambria Math" panose="02040503050406030204" pitchFamily="18" charset="0"/>
                                      </a:rPr>
                                    </m:ctrlPr>
                                  </m:sSubPr>
                                  <m:e>
                                    <m:r>
                                      <a:rPr lang="es-CO" sz="1600" b="1" i="1" smtClean="0">
                                        <a:latin typeface="Cambria Math" panose="02040503050406030204" pitchFamily="18" charset="0"/>
                                      </a:rPr>
                                      <m:t>𝑴</m:t>
                                    </m:r>
                                  </m:e>
                                  <m:sub>
                                    <m:r>
                                      <a:rPr lang="es-CO" sz="1600" b="1" i="1" smtClean="0">
                                        <a:latin typeface="Cambria Math" panose="02040503050406030204" pitchFamily="18" charset="0"/>
                                      </a:rPr>
                                      <m:t>𝒔</m:t>
                                    </m:r>
                                  </m:sub>
                                </m:sSub>
                                <m:r>
                                  <a:rPr lang="es-CO" sz="1600" b="1" i="1" smtClean="0">
                                    <a:latin typeface="Cambria Math" panose="02040503050406030204" pitchFamily="18" charset="0"/>
                                  </a:rPr>
                                  <m:t>(</m:t>
                                </m:r>
                                <m:sSub>
                                  <m:sSubPr>
                                    <m:ctrlPr>
                                      <a:rPr lang="es-CO" sz="1600" b="0" i="1" smtClean="0">
                                        <a:latin typeface="Cambria Math" panose="02040503050406030204" pitchFamily="18" charset="0"/>
                                      </a:rPr>
                                    </m:ctrlPr>
                                  </m:sSubPr>
                                  <m:e>
                                    <m:r>
                                      <a:rPr lang="es-CO" sz="1600" b="0" i="1" smtClean="0">
                                        <a:latin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m:t>
                                    </m:r>
                                  </m:sub>
                                </m:sSub>
                                <m:r>
                                  <a:rPr lang="es-CO" sz="1600" b="1" i="1" smtClean="0">
                                    <a:latin typeface="Cambria Math" panose="02040503050406030204" pitchFamily="18" charset="0"/>
                                  </a:rPr>
                                  <m:t>)</m:t>
                                </m:r>
                              </m:oMath>
                            </m:oMathPara>
                          </a14:m>
                          <a:endParaRPr lang="es-CO" sz="16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600" b="1" i="1" smtClean="0">
                                    <a:latin typeface="Cambria Math" panose="02040503050406030204" pitchFamily="18" charset="0"/>
                                    <a:ea typeface="Cambria Math" panose="02040503050406030204" pitchFamily="18" charset="0"/>
                                  </a:rPr>
                                  <m:t>𝜞</m:t>
                                </m:r>
                              </m:oMath>
                            </m:oMathPara>
                          </a14:m>
                          <a:endParaRPr lang="es-CO" sz="1600" b="1"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 términos cruzados (13)</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59.8</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1.4</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2.1</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fijo (14)</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0.801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5.0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1.0</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5</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(15)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44.6</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1.62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1.42</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(16)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0.38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2.38</a:t>
                          </a:r>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rPr>
                                  <m:t>~</m:t>
                                </m:r>
                              </m:oMath>
                            </m:oMathPara>
                          </a14:m>
                          <a:endParaRPr lang="es-CO" sz="16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600" b="0" i="1" smtClean="0">
                                    <a:latin typeface="Cambria Math" panose="02040503050406030204" pitchFamily="18" charset="0"/>
                                    <a:ea typeface="+mn-ea"/>
                                  </a:rPr>
                                  <m:t>2.03</m:t>
                                </m:r>
                                <m:r>
                                  <a:rPr lang="es-CO" sz="1600" b="0" i="1" smtClean="0">
                                    <a:latin typeface="Cambria Math" panose="02040503050406030204" pitchFamily="18" charset="0"/>
                                    <a:ea typeface="Cambria Math" panose="02040503050406030204" pitchFamily="18" charset="0"/>
                                  </a:rPr>
                                  <m:t>×</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bl>
              </a:graphicData>
            </a:graphic>
          </p:graphicFrame>
        </mc:Choice>
        <mc:Fallback xmlns="">
          <p:graphicFrame>
            <p:nvGraphicFramePr>
              <p:cNvPr id="9" name="Tabla 8"/>
              <p:cNvGraphicFramePr>
                <a:graphicFrameLocks noGrp="1"/>
              </p:cNvGraphicFramePr>
              <p:nvPr>
                <p:extLst>
                  <p:ext uri="{D42A27DB-BD31-4B8C-83A1-F6EECF244321}">
                    <p14:modId xmlns:p14="http://schemas.microsoft.com/office/powerpoint/2010/main" val="2995334899"/>
                  </p:ext>
                </p:extLst>
              </p:nvPr>
            </p:nvGraphicFramePr>
            <p:xfrm>
              <a:off x="116752" y="3163071"/>
              <a:ext cx="8715488" cy="1854200"/>
            </p:xfrm>
            <a:graphic>
              <a:graphicData uri="http://schemas.openxmlformats.org/drawingml/2006/table">
                <a:tbl>
                  <a:tblPr firstRow="1" bandRow="1">
                    <a:tableStyleId>{5940675A-B579-460E-94D1-54222C63F5DA}</a:tableStyleId>
                  </a:tblPr>
                  <a:tblGrid>
                    <a:gridCol w="2586784"/>
                    <a:gridCol w="758868"/>
                    <a:gridCol w="892320"/>
                    <a:gridCol w="942866"/>
                    <a:gridCol w="1145633"/>
                    <a:gridCol w="1297707"/>
                    <a:gridCol w="1091310"/>
                  </a:tblGrid>
                  <a:tr h="370840">
                    <a:tc>
                      <a:txBody>
                        <a:bodyPr/>
                        <a:lstStyle/>
                        <a:p>
                          <a:pPr algn="ctr"/>
                          <a:r>
                            <a:rPr lang="es-CO" sz="1600" b="1" dirty="0" smtClean="0">
                              <a:latin typeface="Book Antiqua" panose="02040602050305030304" pitchFamily="18" charset="0"/>
                            </a:rPr>
                            <a:t>Experimento</a:t>
                          </a:r>
                          <a:endParaRPr lang="es-CO" sz="1600" b="1" dirty="0">
                            <a:latin typeface="Book Antiqua" panose="02040602050305030304" pitchFamily="18" charset="0"/>
                          </a:endParaRPr>
                        </a:p>
                      </a:txBody>
                      <a:tcPr/>
                    </a:tc>
                    <a:tc>
                      <a:txBody>
                        <a:bodyPr/>
                        <a:lstStyle/>
                        <a:p>
                          <a:endParaRPr lang="es-CO"/>
                        </a:p>
                      </a:txBody>
                      <a:tcPr>
                        <a:blipFill rotWithShape="0">
                          <a:blip r:embed="rId5"/>
                          <a:stretch>
                            <a:fillRect l="-340000" t="-3279" r="-706400" b="-411475"/>
                          </a:stretch>
                        </a:blipFill>
                      </a:tcPr>
                    </a:tc>
                    <a:tc>
                      <a:txBody>
                        <a:bodyPr/>
                        <a:lstStyle/>
                        <a:p>
                          <a:endParaRPr lang="es-CO"/>
                        </a:p>
                      </a:txBody>
                      <a:tcPr>
                        <a:blipFill rotWithShape="0">
                          <a:blip r:embed="rId5"/>
                          <a:stretch>
                            <a:fillRect l="-376712" t="-3279" r="-504795" b="-411475"/>
                          </a:stretch>
                        </a:blipFill>
                      </a:tcPr>
                    </a:tc>
                    <a:tc>
                      <a:txBody>
                        <a:bodyPr/>
                        <a:lstStyle/>
                        <a:p>
                          <a:endParaRPr lang="es-CO"/>
                        </a:p>
                      </a:txBody>
                      <a:tcPr>
                        <a:blipFill rotWithShape="0">
                          <a:blip r:embed="rId5"/>
                          <a:stretch>
                            <a:fillRect l="-449032" t="-3279" r="-375484" b="-411475"/>
                          </a:stretch>
                        </a:blipFill>
                      </a:tcPr>
                    </a:tc>
                    <a:tc>
                      <a:txBody>
                        <a:bodyPr/>
                        <a:lstStyle/>
                        <a:p>
                          <a:endParaRPr lang="es-CO"/>
                        </a:p>
                      </a:txBody>
                      <a:tcPr>
                        <a:blipFill rotWithShape="0">
                          <a:blip r:embed="rId5"/>
                          <a:stretch>
                            <a:fillRect l="-452660" t="-3279" r="-209574" b="-411475"/>
                          </a:stretch>
                        </a:blipFill>
                      </a:tcPr>
                    </a:tc>
                    <a:tc>
                      <a:txBody>
                        <a:bodyPr/>
                        <a:lstStyle/>
                        <a:p>
                          <a:endParaRPr lang="es-CO"/>
                        </a:p>
                      </a:txBody>
                      <a:tcPr>
                        <a:blipFill rotWithShape="0">
                          <a:blip r:embed="rId5"/>
                          <a:stretch>
                            <a:fillRect l="-487793" t="-3279" r="-84977" b="-411475"/>
                          </a:stretch>
                        </a:blipFill>
                      </a:tcPr>
                    </a:tc>
                    <a:tc>
                      <a:txBody>
                        <a:bodyPr/>
                        <a:lstStyle/>
                        <a:p>
                          <a:endParaRPr lang="es-CO"/>
                        </a:p>
                      </a:txBody>
                      <a:tcPr>
                        <a:blipFill rotWithShape="0">
                          <a:blip r:embed="rId5"/>
                          <a:stretch>
                            <a:fillRect l="-699441" t="-3279" r="-1117" b="-411475"/>
                          </a:stretch>
                        </a:blipFill>
                      </a:tcPr>
                    </a:tc>
                  </a:tr>
                  <a:tr h="370840">
                    <a:tc>
                      <a:txBody>
                        <a:bodyPr/>
                        <a:lstStyle/>
                        <a:p>
                          <a:pPr algn="ctr"/>
                          <a:r>
                            <a:rPr lang="es-CO" sz="1600" dirty="0" smtClean="0">
                              <a:latin typeface="Book Antiqua" panose="02040602050305030304" pitchFamily="18" charset="0"/>
                            </a:rPr>
                            <a:t>Sin términos cruzados (13)</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15.2</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59.8</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103279" r="-209574" b="-311475"/>
                          </a:stretch>
                        </a:blipFill>
                      </a:tcPr>
                    </a:tc>
                    <a:tc>
                      <a:txBody>
                        <a:bodyPr/>
                        <a:lstStyle/>
                        <a:p>
                          <a:endParaRPr lang="es-CO"/>
                        </a:p>
                      </a:txBody>
                      <a:tcPr>
                        <a:blipFill rotWithShape="0">
                          <a:blip r:embed="rId5"/>
                          <a:stretch>
                            <a:fillRect l="-487793" t="-103279" r="-84977" b="-311475"/>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endParaRPr lang="es-CO"/>
                        </a:p>
                      </a:txBody>
                      <a:tcPr>
                        <a:blipFill rotWithShape="0">
                          <a:blip r:embed="rId5"/>
                          <a:stretch>
                            <a:fillRect l="-236" t="-200000" r="-237736" b="-206452"/>
                          </a:stretch>
                        </a:blipFill>
                      </a:tcPr>
                    </a:tc>
                    <a:tc>
                      <a:txBody>
                        <a:bodyPr/>
                        <a:lstStyle/>
                        <a:p>
                          <a:pPr algn="ctr"/>
                          <a:r>
                            <a:rPr lang="es-CO" sz="1600" dirty="0" smtClean="0">
                              <a:latin typeface="Book Antiqua" panose="02040602050305030304" pitchFamily="18" charset="0"/>
                            </a:rPr>
                            <a:t>0.801</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3.0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2.23</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200000" r="-209574" b="-206452"/>
                          </a:stretch>
                        </a:blipFill>
                      </a:tcPr>
                    </a:tc>
                    <a:tc>
                      <a:txBody>
                        <a:bodyPr/>
                        <a:lstStyle/>
                        <a:p>
                          <a:endParaRPr lang="es-CO"/>
                        </a:p>
                      </a:txBody>
                      <a:tcPr>
                        <a:blipFill rotWithShape="0">
                          <a:blip r:embed="rId5"/>
                          <a:stretch>
                            <a:fillRect l="-487793" t="-200000" r="-84977" b="-206452"/>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Completo (15)</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0.9</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16.0</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44.6</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304918" r="-209574" b="-109836"/>
                          </a:stretch>
                        </a:blipFill>
                      </a:tcPr>
                    </a:tc>
                    <a:tc>
                      <a:txBody>
                        <a:bodyPr/>
                        <a:lstStyle/>
                        <a:p>
                          <a:endParaRPr lang="es-CO"/>
                        </a:p>
                      </a:txBody>
                      <a:tcPr>
                        <a:blipFill rotWithShape="0">
                          <a:blip r:embed="rId5"/>
                          <a:stretch>
                            <a:fillRect l="-487793" t="-304918" r="-84977" b="-10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r h="370840">
                    <a:tc>
                      <a:txBody>
                        <a:bodyPr/>
                        <a:lstStyle/>
                        <a:p>
                          <a:pPr algn="ctr"/>
                          <a:r>
                            <a:rPr lang="es-CO" sz="1600" dirty="0" smtClean="0">
                              <a:latin typeface="Book Antiqua" panose="02040602050305030304" pitchFamily="18" charset="0"/>
                            </a:rPr>
                            <a:t>Sin</a:t>
                          </a:r>
                          <a:r>
                            <a:rPr lang="es-CO" sz="1600" baseline="0" dirty="0" smtClean="0">
                              <a:latin typeface="Book Antiqua" panose="02040602050305030304" pitchFamily="18" charset="0"/>
                            </a:rPr>
                            <a:t> Materia oscura (16)</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0.38</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a:t>
                          </a:r>
                          <a:endParaRPr lang="es-CO" sz="1600" dirty="0">
                            <a:latin typeface="Book Antiqua" panose="02040602050305030304" pitchFamily="18" charset="0"/>
                          </a:endParaRPr>
                        </a:p>
                      </a:txBody>
                      <a:tcPr/>
                    </a:tc>
                    <a:tc>
                      <a:txBody>
                        <a:bodyPr/>
                        <a:lstStyle/>
                        <a:p>
                          <a:pPr algn="ctr"/>
                          <a:r>
                            <a:rPr lang="es-CO" sz="1600" dirty="0" smtClean="0">
                              <a:latin typeface="Book Antiqua" panose="02040602050305030304" pitchFamily="18" charset="0"/>
                            </a:rPr>
                            <a:t>2.38</a:t>
                          </a:r>
                          <a:endParaRPr lang="es-CO" sz="1600" dirty="0">
                            <a:latin typeface="Book Antiqua" panose="02040602050305030304" pitchFamily="18" charset="0"/>
                          </a:endParaRPr>
                        </a:p>
                      </a:txBody>
                      <a:tcPr/>
                    </a:tc>
                    <a:tc>
                      <a:txBody>
                        <a:bodyPr/>
                        <a:lstStyle/>
                        <a:p>
                          <a:endParaRPr lang="es-CO"/>
                        </a:p>
                      </a:txBody>
                      <a:tcPr>
                        <a:blipFill rotWithShape="0">
                          <a:blip r:embed="rId5"/>
                          <a:stretch>
                            <a:fillRect l="-452660" t="-404918" r="-209574" b="-9836"/>
                          </a:stretch>
                        </a:blipFill>
                      </a:tcPr>
                    </a:tc>
                    <a:tc>
                      <a:txBody>
                        <a:bodyPr/>
                        <a:lstStyle/>
                        <a:p>
                          <a:endParaRPr lang="es-CO"/>
                        </a:p>
                      </a:txBody>
                      <a:tcPr>
                        <a:blipFill rotWithShape="0">
                          <a:blip r:embed="rId5"/>
                          <a:stretch>
                            <a:fillRect l="-487793" t="-404918" r="-84977" b="-9836"/>
                          </a:stretch>
                        </a:blipFill>
                      </a:tcPr>
                    </a:tc>
                    <a:tc>
                      <a:txBody>
                        <a:bodyPr/>
                        <a:lstStyle/>
                        <a:p>
                          <a:pPr algn="ctr"/>
                          <a:r>
                            <a:rPr lang="es-CO" sz="1600" dirty="0" smtClean="0">
                              <a:latin typeface="Book Antiqua" panose="02040602050305030304" pitchFamily="18" charset="0"/>
                            </a:rPr>
                            <a:t>2.5</a:t>
                          </a:r>
                          <a:endParaRPr lang="es-CO" sz="1600" dirty="0">
                            <a:latin typeface="Book Antiqua" panose="02040602050305030304" pitchFamily="18" charset="0"/>
                          </a:endParaRPr>
                        </a:p>
                      </a:txBody>
                      <a:tcPr/>
                    </a:tc>
                  </a:tr>
                </a:tbl>
              </a:graphicData>
            </a:graphic>
          </p:graphicFrame>
        </mc:Fallback>
      </mc:AlternateContent>
    </p:spTree>
    <p:extLst>
      <p:ext uri="{BB962C8B-B14F-4D97-AF65-F5344CB8AC3E}">
        <p14:creationId xmlns:p14="http://schemas.microsoft.com/office/powerpoint/2010/main" val="33468914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3"/>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723231" y="476784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37</a:t>
            </a:fld>
            <a:endParaRPr dirty="0"/>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141406" y="869546"/>
                <a:ext cx="4331217" cy="1815882"/>
              </a:xfrm>
              <a:prstGeom prst="rect">
                <a:avLst/>
              </a:prstGeom>
            </p:spPr>
            <p:txBody>
              <a:bodyPr wrap="square" rtlCol="0">
                <a:spAutoFit/>
              </a:bodyPr>
              <a:lstStyle/>
              <a:p>
                <a:pPr algn="ctr"/>
                <a:r>
                  <a:rPr lang="es-CO" sz="1600" b="1" dirty="0" smtClean="0">
                    <a:latin typeface="Book Antiqua" panose="02040602050305030304" pitchFamily="18" charset="0"/>
                  </a:rPr>
                  <a:t>Ajustes con la región interior</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Los valores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no son muy satisfactorios, ya que la masa es muy grande.</a:t>
                </a:r>
              </a:p>
              <a:p>
                <a:pPr marL="285750" indent="-285750">
                  <a:buFont typeface="Wingdings" panose="05000000000000000000" pitchFamily="2" charset="2"/>
                  <a:buChar char="ü"/>
                </a:pPr>
                <a:r>
                  <a:rPr lang="es-CO" sz="1600" dirty="0" smtClean="0">
                    <a:latin typeface="Book Antiqua" panose="02040602050305030304" pitchFamily="18" charset="0"/>
                  </a:rPr>
                  <a:t>Los valores de los parámetros no son muy congruentes.</a:t>
                </a:r>
              </a:p>
            </p:txBody>
          </p:sp>
        </mc:Choice>
        <mc:Fallback xmlns="">
          <p:sp>
            <p:nvSpPr>
              <p:cNvPr id="4" name="CuadroTexto 3"/>
              <p:cNvSpPr txBox="1">
                <a:spLocks noRot="1" noChangeAspect="1" noMove="1" noResize="1" noEditPoints="1" noAdjustHandles="1" noChangeArrowheads="1" noChangeShapeType="1" noTextEdit="1"/>
              </p:cNvSpPr>
              <p:nvPr/>
            </p:nvSpPr>
            <p:spPr>
              <a:xfrm>
                <a:off x="141406" y="869546"/>
                <a:ext cx="4331217" cy="1815882"/>
              </a:xfrm>
              <a:prstGeom prst="rect">
                <a:avLst/>
              </a:prstGeom>
              <a:blipFill rotWithShape="0">
                <a:blip r:embed="rId4"/>
                <a:stretch>
                  <a:fillRect l="-563" t="-1007" r="-281" b="-3356"/>
                </a:stretch>
              </a:blipFill>
            </p:spPr>
            <p:txBody>
              <a:bodyPr/>
              <a:lstStyle/>
              <a:p>
                <a:r>
                  <a:rPr lang="es-CO">
                    <a:noFill/>
                  </a:rPr>
                  <a:t> </a:t>
                </a:r>
              </a:p>
            </p:txBody>
          </p:sp>
        </mc:Fallback>
      </mc:AlternateContent>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138" y="2451574"/>
            <a:ext cx="4086084" cy="1714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Imagen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9511" y="2083908"/>
            <a:ext cx="4387138" cy="1782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6" name="Conector recto 5"/>
          <p:cNvCxnSpPr/>
          <p:nvPr/>
        </p:nvCxnSpPr>
        <p:spPr>
          <a:xfrm>
            <a:off x="4503779" y="1109609"/>
            <a:ext cx="20368" cy="403371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CuadroTexto 1"/>
              <p:cNvSpPr txBox="1"/>
              <p:nvPr/>
            </p:nvSpPr>
            <p:spPr>
              <a:xfrm>
                <a:off x="1684962" y="97267"/>
                <a:ext cx="6164493" cy="671018"/>
              </a:xfrm>
              <a:prstGeom prst="rect">
                <a:avLst/>
              </a:prstGeom>
              <a:noFill/>
            </p:spPr>
            <p:txBody>
              <a:bodyPr wrap="square" rtlCol="0">
                <a:spAutoFit/>
              </a:bodyPr>
              <a:lstStyle/>
              <a:p>
                <a:pPr algn="ctr"/>
                <a:r>
                  <a:rPr lang="es-CO" b="1" dirty="0" smtClean="0">
                    <a:latin typeface="Book Antiqua" panose="02040602050305030304" pitchFamily="18" charset="0"/>
                  </a:rPr>
                  <a:t>Experimentos con la masa estelar fija encontrada con STARLIGHT </a:t>
                </a:r>
                <a:r>
                  <a:rPr lang="es-CO" dirty="0" smtClean="0">
                    <a:latin typeface="Book Antiqua" panose="02040602050305030304" pitchFamily="18" charset="0"/>
                  </a:rPr>
                  <a:t>(</a:t>
                </a:r>
                <a14:m>
                  <m:oMath xmlns:m="http://schemas.openxmlformats.org/officeDocument/2006/math">
                    <m:r>
                      <a:rPr lang="es-CO" b="0" i="1" smtClean="0">
                        <a:latin typeface="Cambria Math" panose="02040503050406030204" pitchFamily="18" charset="0"/>
                      </a:rPr>
                      <m:t>6.61</m:t>
                    </m:r>
                    <m:r>
                      <a:rPr lang="es-CO" b="0" i="1" smtClean="0">
                        <a:latin typeface="Cambria Math" panose="02040503050406030204" pitchFamily="18" charset="0"/>
                        <a:ea typeface="Cambria Math" panose="02040503050406030204" pitchFamily="18" charset="0"/>
                      </a:rPr>
                      <m:t>×</m:t>
                    </m:r>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sSub>
                      <m:sSubPr>
                        <m:ctrlPr>
                          <a:rPr lang="es-CO"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oMath>
                </a14:m>
                <a:r>
                  <a:rPr lang="es-CO" dirty="0" smtClean="0">
                    <a:latin typeface="Book Antiqua" panose="02040602050305030304" pitchFamily="18" charset="0"/>
                  </a:rPr>
                  <a:t>)</a:t>
                </a:r>
                <a:endParaRPr lang="es-CO"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684962" y="97267"/>
                <a:ext cx="6164493" cy="671018"/>
              </a:xfrm>
              <a:prstGeom prst="rect">
                <a:avLst/>
              </a:prstGeom>
              <a:blipFill rotWithShape="0">
                <a:blip r:embed="rId8"/>
                <a:stretch>
                  <a:fillRect t="-5455" b="-12727"/>
                </a:stretch>
              </a:blipFill>
            </p:spPr>
            <p:txBody>
              <a:bodyPr/>
              <a:lstStyle/>
              <a:p>
                <a:r>
                  <a:rPr lang="es-CO">
                    <a:noFill/>
                  </a:rPr>
                  <a:t> </a:t>
                </a:r>
              </a:p>
            </p:txBody>
          </p:sp>
        </mc:Fallback>
      </mc:AlternateContent>
      <p:sp>
        <p:nvSpPr>
          <p:cNvPr id="14" name="CuadroTexto 13"/>
          <p:cNvSpPr txBox="1"/>
          <p:nvPr/>
        </p:nvSpPr>
        <p:spPr>
          <a:xfrm>
            <a:off x="4876041" y="963985"/>
            <a:ext cx="3854319" cy="1107996"/>
          </a:xfrm>
          <a:prstGeom prst="rect">
            <a:avLst/>
          </a:prstGeom>
          <a:noFill/>
        </p:spPr>
        <p:txBody>
          <a:bodyPr wrap="square" rtlCol="0">
            <a:spAutoFit/>
          </a:bodyPr>
          <a:lstStyle/>
          <a:p>
            <a:pPr algn="ctr"/>
            <a:r>
              <a:rPr lang="es-CO" sz="1600" b="1" dirty="0" smtClean="0">
                <a:latin typeface="Book Antiqua" panose="02040602050305030304" pitchFamily="18" charset="0"/>
              </a:rPr>
              <a:t>Ajustes sin la región interior</a:t>
            </a:r>
          </a:p>
          <a:p>
            <a:endParaRPr lang="es-CO" sz="1600" dirty="0" smtClean="0">
              <a:latin typeface="Book Antiqua" panose="02040602050305030304" pitchFamily="18" charset="0"/>
            </a:endParaRPr>
          </a:p>
          <a:p>
            <a:r>
              <a:rPr lang="es-CO" sz="1600" dirty="0" smtClean="0">
                <a:latin typeface="Book Antiqua" panose="02040602050305030304" pitchFamily="18" charset="0"/>
              </a:rPr>
              <a:t>Resultados similares a (17) y (18)</a:t>
            </a:r>
          </a:p>
          <a:p>
            <a:endParaRPr lang="es-CO" dirty="0" smtClean="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5" name="Tabla 4"/>
              <p:cNvGraphicFramePr>
                <a:graphicFrameLocks noGrp="1"/>
              </p:cNvGraphicFramePr>
              <p:nvPr>
                <p:extLst>
                  <p:ext uri="{D42A27DB-BD31-4B8C-83A1-F6EECF244321}">
                    <p14:modId xmlns:p14="http://schemas.microsoft.com/office/powerpoint/2010/main" val="1901734675"/>
                  </p:ext>
                </p:extLst>
              </p:nvPr>
            </p:nvGraphicFramePr>
            <p:xfrm>
              <a:off x="10274" y="4299349"/>
              <a:ext cx="4464256" cy="792601"/>
            </p:xfrm>
            <a:graphic>
              <a:graphicData uri="http://schemas.openxmlformats.org/drawingml/2006/table">
                <a:tbl>
                  <a:tblPr firstRow="1" bandRow="1">
                    <a:tableStyleId>{5940675A-B579-460E-94D1-54222C63F5DA}</a:tableStyleId>
                  </a:tblPr>
                  <a:tblGrid>
                    <a:gridCol w="1047964"/>
                    <a:gridCol w="431515"/>
                    <a:gridCol w="603189"/>
                    <a:gridCol w="493160"/>
                    <a:gridCol w="752999"/>
                    <a:gridCol w="750013"/>
                    <a:gridCol w="385416"/>
                  </a:tblGrid>
                  <a:tr h="0">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1" i="1" smtClean="0">
                                    <a:latin typeface="Cambria Math" panose="02040503050406030204" pitchFamily="18" charset="0"/>
                                    <a:ea typeface="Cambria Math" panose="02040503050406030204" pitchFamily="18" charset="0"/>
                                  </a:rPr>
                                  <m:t>𝜷</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100" b="1" i="1" smtClean="0">
                                    <a:latin typeface="Cambria Math" panose="02040503050406030204" pitchFamily="18" charset="0"/>
                                    <a:ea typeface="Cambria Math" panose="02040503050406030204" pitchFamily="18" charset="0"/>
                                  </a:rPr>
                                  <m:t>𝜞</m:t>
                                </m:r>
                              </m:oMath>
                            </m:oMathPara>
                          </a14:m>
                          <a:endParaRPr lang="es-CO" sz="1100" b="1"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100" i="1" smtClean="0">
                                      <a:latin typeface="Cambria Math" panose="02040503050406030204" pitchFamily="18" charset="0"/>
                                    </a:rPr>
                                  </m:ctrlPr>
                                </m:sSubPr>
                                <m:e>
                                  <m:r>
                                    <a:rPr lang="es-CO" sz="1100" b="0" i="1" smtClean="0">
                                      <a:latin typeface="Cambria Math" panose="02040503050406030204" pitchFamily="18" charset="0"/>
                                    </a:rPr>
                                    <m:t>𝑎</m:t>
                                  </m:r>
                                </m:e>
                                <m:sub>
                                  <m:r>
                                    <a:rPr lang="es-CO" sz="1100" b="0" i="1" smtClean="0">
                                      <a:latin typeface="Cambria Math" panose="02040503050406030204" pitchFamily="18" charset="0"/>
                                    </a:rPr>
                                    <m:t>𝑠</m:t>
                                  </m:r>
                                </m:sub>
                              </m:sSub>
                            </m:oMath>
                          </a14:m>
                          <a:r>
                            <a:rPr lang="es-CO" sz="1100" dirty="0" smtClean="0">
                              <a:latin typeface="Book Antiqua" panose="02040602050305030304" pitchFamily="18" charset="0"/>
                            </a:rPr>
                            <a:t> fijo (17)</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0.88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56.98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8.0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4</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6.6</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1.6</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(18)</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7.6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12.0</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6.9</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5</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6.6</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0.9</a:t>
                          </a:r>
                          <a:endParaRPr lang="es-CO" sz="1100" dirty="0">
                            <a:latin typeface="Book Antiqua" panose="02040602050305030304" pitchFamily="18" charset="0"/>
                          </a:endParaRPr>
                        </a:p>
                      </a:txBody>
                      <a:tcPr/>
                    </a:tc>
                  </a:tr>
                </a:tbl>
              </a:graphicData>
            </a:graphic>
          </p:graphicFrame>
        </mc:Choice>
        <mc:Fallback xmlns="">
          <p:graphicFrame>
            <p:nvGraphicFramePr>
              <p:cNvPr id="5" name="Tabla 4"/>
              <p:cNvGraphicFramePr>
                <a:graphicFrameLocks noGrp="1"/>
              </p:cNvGraphicFramePr>
              <p:nvPr>
                <p:extLst>
                  <p:ext uri="{D42A27DB-BD31-4B8C-83A1-F6EECF244321}">
                    <p14:modId xmlns:p14="http://schemas.microsoft.com/office/powerpoint/2010/main" val="1901734675"/>
                  </p:ext>
                </p:extLst>
              </p:nvPr>
            </p:nvGraphicFramePr>
            <p:xfrm>
              <a:off x="10274" y="4299349"/>
              <a:ext cx="4464256" cy="792601"/>
            </p:xfrm>
            <a:graphic>
              <a:graphicData uri="http://schemas.openxmlformats.org/drawingml/2006/table">
                <a:tbl>
                  <a:tblPr firstRow="1" bandRow="1">
                    <a:tableStyleId>{5940675A-B579-460E-94D1-54222C63F5DA}</a:tableStyleId>
                  </a:tblPr>
                  <a:tblGrid>
                    <a:gridCol w="1047964"/>
                    <a:gridCol w="431515"/>
                    <a:gridCol w="603189"/>
                    <a:gridCol w="493160"/>
                    <a:gridCol w="752999"/>
                    <a:gridCol w="750013"/>
                    <a:gridCol w="385416"/>
                  </a:tblGrid>
                  <a:tr h="26638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endParaRPr lang="es-CO"/>
                        </a:p>
                      </a:txBody>
                      <a:tcPr>
                        <a:blipFill rotWithShape="0">
                          <a:blip r:embed="rId9"/>
                          <a:stretch>
                            <a:fillRect l="-243662" t="-2273" r="-694366" b="-209091"/>
                          </a:stretch>
                        </a:blipFill>
                      </a:tcPr>
                    </a:tc>
                    <a:tc>
                      <a:txBody>
                        <a:bodyPr/>
                        <a:lstStyle/>
                        <a:p>
                          <a:endParaRPr lang="es-CO"/>
                        </a:p>
                      </a:txBody>
                      <a:tcPr>
                        <a:blipFill rotWithShape="0">
                          <a:blip r:embed="rId9"/>
                          <a:stretch>
                            <a:fillRect l="-246465" t="-2273" r="-397980" b="-209091"/>
                          </a:stretch>
                        </a:blipFill>
                      </a:tcPr>
                    </a:tc>
                    <a:tc>
                      <a:txBody>
                        <a:bodyPr/>
                        <a:lstStyle/>
                        <a:p>
                          <a:endParaRPr lang="es-CO"/>
                        </a:p>
                      </a:txBody>
                      <a:tcPr>
                        <a:blipFill rotWithShape="0">
                          <a:blip r:embed="rId9"/>
                          <a:stretch>
                            <a:fillRect l="-418293" t="-2273" r="-380488" b="-209091"/>
                          </a:stretch>
                        </a:blipFill>
                      </a:tcPr>
                    </a:tc>
                    <a:tc>
                      <a:txBody>
                        <a:bodyPr/>
                        <a:lstStyle/>
                        <a:p>
                          <a:endParaRPr lang="es-CO"/>
                        </a:p>
                      </a:txBody>
                      <a:tcPr>
                        <a:blipFill rotWithShape="0">
                          <a:blip r:embed="rId9"/>
                          <a:stretch>
                            <a:fillRect l="-345528" t="-2273" r="-153659" b="-209091"/>
                          </a:stretch>
                        </a:blipFill>
                      </a:tcPr>
                    </a:tc>
                    <a:tc>
                      <a:txBody>
                        <a:bodyPr/>
                        <a:lstStyle/>
                        <a:p>
                          <a:endParaRPr lang="es-CO"/>
                        </a:p>
                      </a:txBody>
                      <a:tcPr>
                        <a:blipFill rotWithShape="0">
                          <a:blip r:embed="rId9"/>
                          <a:stretch>
                            <a:fillRect l="-441935" t="-2273" r="-52419" b="-209091"/>
                          </a:stretch>
                        </a:blipFill>
                      </a:tcPr>
                    </a:tc>
                    <a:tc>
                      <a:txBody>
                        <a:bodyPr/>
                        <a:lstStyle/>
                        <a:p>
                          <a:endParaRPr lang="es-CO"/>
                        </a:p>
                      </a:txBody>
                      <a:tcPr>
                        <a:blipFill rotWithShape="0">
                          <a:blip r:embed="rId9"/>
                          <a:stretch>
                            <a:fillRect l="-1066667" t="-2273" r="-3175" b="-209091"/>
                          </a:stretch>
                        </a:blipFill>
                      </a:tcPr>
                    </a:tc>
                  </a:tr>
                  <a:tr h="263109">
                    <a:tc>
                      <a:txBody>
                        <a:bodyPr/>
                        <a:lstStyle/>
                        <a:p>
                          <a:endParaRPr lang="es-CO"/>
                        </a:p>
                      </a:txBody>
                      <a:tcPr>
                        <a:blipFill rotWithShape="0">
                          <a:blip r:embed="rId9"/>
                          <a:stretch>
                            <a:fillRect l="-581" t="-102273" r="-327907" b="-109091"/>
                          </a:stretch>
                        </a:blipFill>
                      </a:tcPr>
                    </a:tc>
                    <a:tc>
                      <a:txBody>
                        <a:bodyPr/>
                        <a:lstStyle/>
                        <a:p>
                          <a:pPr algn="ctr"/>
                          <a:r>
                            <a:rPr lang="es-CO" sz="1100" dirty="0" smtClean="0">
                              <a:latin typeface="Book Antiqua" panose="02040602050305030304" pitchFamily="18" charset="0"/>
                            </a:rPr>
                            <a:t>0.88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56.98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endParaRPr lang="es-CO"/>
                        </a:p>
                      </a:txBody>
                      <a:tcPr>
                        <a:blipFill rotWithShape="0">
                          <a:blip r:embed="rId9"/>
                          <a:stretch>
                            <a:fillRect l="-345528" t="-102273" r="-153659" b="-109091"/>
                          </a:stretch>
                        </a:blipFill>
                      </a:tcPr>
                    </a:tc>
                    <a:tc>
                      <a:txBody>
                        <a:bodyPr/>
                        <a:lstStyle/>
                        <a:p>
                          <a:endParaRPr lang="es-CO"/>
                        </a:p>
                      </a:txBody>
                      <a:tcPr>
                        <a:blipFill rotWithShape="0">
                          <a:blip r:embed="rId9"/>
                          <a:stretch>
                            <a:fillRect l="-441935" t="-102273" r="-52419" b="-109091"/>
                          </a:stretch>
                        </a:blipFill>
                      </a:tcPr>
                    </a:tc>
                    <a:tc>
                      <a:txBody>
                        <a:bodyPr/>
                        <a:lstStyle/>
                        <a:p>
                          <a:pPr algn="ctr"/>
                          <a:r>
                            <a:rPr lang="es-CO" sz="1100" dirty="0" smtClean="0">
                              <a:latin typeface="Book Antiqua" panose="02040602050305030304" pitchFamily="18" charset="0"/>
                            </a:rPr>
                            <a:t>1.6</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(18)</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7.6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12.0</a:t>
                          </a:r>
                          <a:endParaRPr lang="es-CO" sz="1100" dirty="0">
                            <a:latin typeface="Book Antiqua" panose="02040602050305030304" pitchFamily="18" charset="0"/>
                          </a:endParaRPr>
                        </a:p>
                      </a:txBody>
                      <a:tcPr/>
                    </a:tc>
                    <a:tc>
                      <a:txBody>
                        <a:bodyPr/>
                        <a:lstStyle/>
                        <a:p>
                          <a:endParaRPr lang="es-CO"/>
                        </a:p>
                      </a:txBody>
                      <a:tcPr>
                        <a:blipFill rotWithShape="0">
                          <a:blip r:embed="rId9"/>
                          <a:stretch>
                            <a:fillRect l="-345528" t="-206977" r="-153659" b="-11628"/>
                          </a:stretch>
                        </a:blipFill>
                      </a:tcPr>
                    </a:tc>
                    <a:tc>
                      <a:txBody>
                        <a:bodyPr/>
                        <a:lstStyle/>
                        <a:p>
                          <a:endParaRPr lang="es-CO"/>
                        </a:p>
                      </a:txBody>
                      <a:tcPr>
                        <a:blipFill rotWithShape="0">
                          <a:blip r:embed="rId9"/>
                          <a:stretch>
                            <a:fillRect l="-441935" t="-206977" r="-52419" b="-11628"/>
                          </a:stretch>
                        </a:blipFill>
                      </a:tcPr>
                    </a:tc>
                    <a:tc>
                      <a:txBody>
                        <a:bodyPr/>
                        <a:lstStyle/>
                        <a:p>
                          <a:pPr algn="ctr"/>
                          <a:r>
                            <a:rPr lang="es-CO" sz="1100" dirty="0" smtClean="0">
                              <a:latin typeface="Book Antiqua" panose="02040602050305030304" pitchFamily="18" charset="0"/>
                            </a:rPr>
                            <a:t>0.9</a:t>
                          </a:r>
                          <a:endParaRPr lang="es-CO" sz="1100"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a 14"/>
              <p:cNvGraphicFramePr>
                <a:graphicFrameLocks noGrp="1"/>
              </p:cNvGraphicFramePr>
              <p:nvPr>
                <p:extLst>
                  <p:ext uri="{D42A27DB-BD31-4B8C-83A1-F6EECF244321}">
                    <p14:modId xmlns:p14="http://schemas.microsoft.com/office/powerpoint/2010/main" val="3500794274"/>
                  </p:ext>
                </p:extLst>
              </p:nvPr>
            </p:nvGraphicFramePr>
            <p:xfrm>
              <a:off x="4598963" y="4026609"/>
              <a:ext cx="4464256" cy="792601"/>
            </p:xfrm>
            <a:graphic>
              <a:graphicData uri="http://schemas.openxmlformats.org/drawingml/2006/table">
                <a:tbl>
                  <a:tblPr firstRow="1" bandRow="1">
                    <a:tableStyleId>{5940675A-B579-460E-94D1-54222C63F5DA}</a:tableStyleId>
                  </a:tblPr>
                  <a:tblGrid>
                    <a:gridCol w="1047964"/>
                    <a:gridCol w="431515"/>
                    <a:gridCol w="603189"/>
                    <a:gridCol w="493160"/>
                    <a:gridCol w="752999"/>
                    <a:gridCol w="750013"/>
                    <a:gridCol w="385416"/>
                  </a:tblGrid>
                  <a:tr h="19802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1" i="1" smtClean="0">
                                    <a:latin typeface="Cambria Math" panose="02040503050406030204" pitchFamily="18" charset="0"/>
                                    <a:ea typeface="Cambria Math" panose="02040503050406030204" pitchFamily="18" charset="0"/>
                                  </a:rPr>
                                  <m:t>𝜷</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100" b="1" i="1" smtClean="0">
                                    <a:latin typeface="Cambria Math" panose="02040503050406030204" pitchFamily="18" charset="0"/>
                                    <a:ea typeface="Cambria Math" panose="02040503050406030204" pitchFamily="18" charset="0"/>
                                  </a:rPr>
                                  <m:t>𝜞</m:t>
                                </m:r>
                              </m:oMath>
                            </m:oMathPara>
                          </a14:m>
                          <a:endParaRPr lang="es-CO" sz="1100" b="1"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100" i="1" smtClean="0">
                                      <a:latin typeface="Cambria Math" panose="02040503050406030204" pitchFamily="18" charset="0"/>
                                    </a:rPr>
                                  </m:ctrlPr>
                                </m:sSubPr>
                                <m:e>
                                  <m:r>
                                    <a:rPr lang="es-CO" sz="1100" b="0" i="1" smtClean="0">
                                      <a:latin typeface="Cambria Math" panose="02040503050406030204" pitchFamily="18" charset="0"/>
                                    </a:rPr>
                                    <m:t>𝑎</m:t>
                                  </m:r>
                                </m:e>
                                <m:sub>
                                  <m:r>
                                    <a:rPr lang="es-CO" sz="1100" b="0" i="1" smtClean="0">
                                      <a:latin typeface="Cambria Math" panose="02040503050406030204" pitchFamily="18" charset="0"/>
                                    </a:rPr>
                                    <m:t>𝑠</m:t>
                                  </m:r>
                                </m:sub>
                              </m:sSub>
                            </m:oMath>
                          </a14:m>
                          <a:r>
                            <a:rPr lang="es-CO" sz="1100" dirty="0" smtClean="0">
                              <a:latin typeface="Book Antiqua" panose="02040602050305030304" pitchFamily="18" charset="0"/>
                            </a:rPr>
                            <a:t> fijo (19)</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0.95</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58.0</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8.0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4</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6.6</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2.3</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(20)</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7.36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50.0</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1.3</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5</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6.6</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1.9</a:t>
                          </a:r>
                          <a:endParaRPr lang="es-CO" sz="1100" dirty="0">
                            <a:latin typeface="Book Antiqua" panose="02040602050305030304" pitchFamily="18" charset="0"/>
                          </a:endParaRPr>
                        </a:p>
                      </a:txBody>
                      <a:tcPr/>
                    </a:tc>
                  </a:tr>
                </a:tbl>
              </a:graphicData>
            </a:graphic>
          </p:graphicFrame>
        </mc:Choice>
        <mc:Fallback xmlns="">
          <p:graphicFrame>
            <p:nvGraphicFramePr>
              <p:cNvPr id="15" name="Tabla 14"/>
              <p:cNvGraphicFramePr>
                <a:graphicFrameLocks noGrp="1"/>
              </p:cNvGraphicFramePr>
              <p:nvPr>
                <p:extLst>
                  <p:ext uri="{D42A27DB-BD31-4B8C-83A1-F6EECF244321}">
                    <p14:modId xmlns:p14="http://schemas.microsoft.com/office/powerpoint/2010/main" val="3500794274"/>
                  </p:ext>
                </p:extLst>
              </p:nvPr>
            </p:nvGraphicFramePr>
            <p:xfrm>
              <a:off x="4598963" y="4026609"/>
              <a:ext cx="4464256" cy="792601"/>
            </p:xfrm>
            <a:graphic>
              <a:graphicData uri="http://schemas.openxmlformats.org/drawingml/2006/table">
                <a:tbl>
                  <a:tblPr firstRow="1" bandRow="1">
                    <a:tableStyleId>{5940675A-B579-460E-94D1-54222C63F5DA}</a:tableStyleId>
                  </a:tblPr>
                  <a:tblGrid>
                    <a:gridCol w="1047964"/>
                    <a:gridCol w="431515"/>
                    <a:gridCol w="603189"/>
                    <a:gridCol w="493160"/>
                    <a:gridCol w="752999"/>
                    <a:gridCol w="750013"/>
                    <a:gridCol w="385416"/>
                  </a:tblGrid>
                  <a:tr h="26638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endParaRPr lang="es-CO"/>
                        </a:p>
                      </a:txBody>
                      <a:tcPr>
                        <a:blipFill rotWithShape="0">
                          <a:blip r:embed="rId10"/>
                          <a:stretch>
                            <a:fillRect l="-243662" t="-2273" r="-692958" b="-209091"/>
                          </a:stretch>
                        </a:blipFill>
                      </a:tcPr>
                    </a:tc>
                    <a:tc>
                      <a:txBody>
                        <a:bodyPr/>
                        <a:lstStyle/>
                        <a:p>
                          <a:endParaRPr lang="es-CO"/>
                        </a:p>
                      </a:txBody>
                      <a:tcPr>
                        <a:blipFill rotWithShape="0">
                          <a:blip r:embed="rId10"/>
                          <a:stretch>
                            <a:fillRect l="-246465" t="-2273" r="-396970" b="-209091"/>
                          </a:stretch>
                        </a:blipFill>
                      </a:tcPr>
                    </a:tc>
                    <a:tc>
                      <a:txBody>
                        <a:bodyPr/>
                        <a:lstStyle/>
                        <a:p>
                          <a:endParaRPr lang="es-CO"/>
                        </a:p>
                      </a:txBody>
                      <a:tcPr>
                        <a:blipFill rotWithShape="0">
                          <a:blip r:embed="rId10"/>
                          <a:stretch>
                            <a:fillRect l="-423457" t="-2273" r="-385185" b="-209091"/>
                          </a:stretch>
                        </a:blipFill>
                      </a:tcPr>
                    </a:tc>
                    <a:tc>
                      <a:txBody>
                        <a:bodyPr/>
                        <a:lstStyle/>
                        <a:p>
                          <a:endParaRPr lang="es-CO"/>
                        </a:p>
                      </a:txBody>
                      <a:tcPr>
                        <a:blipFill rotWithShape="0">
                          <a:blip r:embed="rId10"/>
                          <a:stretch>
                            <a:fillRect l="-341935" t="-2273" r="-151613" b="-209091"/>
                          </a:stretch>
                        </a:blipFill>
                      </a:tcPr>
                    </a:tc>
                    <a:tc>
                      <a:txBody>
                        <a:bodyPr/>
                        <a:lstStyle/>
                        <a:p>
                          <a:endParaRPr lang="es-CO"/>
                        </a:p>
                      </a:txBody>
                      <a:tcPr>
                        <a:blipFill rotWithShape="0">
                          <a:blip r:embed="rId10"/>
                          <a:stretch>
                            <a:fillRect l="-445528" t="-2273" r="-52846" b="-209091"/>
                          </a:stretch>
                        </a:blipFill>
                      </a:tcPr>
                    </a:tc>
                    <a:tc>
                      <a:txBody>
                        <a:bodyPr/>
                        <a:lstStyle/>
                        <a:p>
                          <a:endParaRPr lang="es-CO"/>
                        </a:p>
                      </a:txBody>
                      <a:tcPr>
                        <a:blipFill rotWithShape="0">
                          <a:blip r:embed="rId10"/>
                          <a:stretch>
                            <a:fillRect l="-1065079" t="-2273" r="-3175" b="-209091"/>
                          </a:stretch>
                        </a:blipFill>
                      </a:tcPr>
                    </a:tc>
                  </a:tr>
                  <a:tr h="263109">
                    <a:tc>
                      <a:txBody>
                        <a:bodyPr/>
                        <a:lstStyle/>
                        <a:p>
                          <a:endParaRPr lang="es-CO"/>
                        </a:p>
                      </a:txBody>
                      <a:tcPr>
                        <a:blipFill rotWithShape="0">
                          <a:blip r:embed="rId10"/>
                          <a:stretch>
                            <a:fillRect l="-581" t="-102273" r="-327326" b="-109091"/>
                          </a:stretch>
                        </a:blipFill>
                      </a:tcPr>
                    </a:tc>
                    <a:tc>
                      <a:txBody>
                        <a:bodyPr/>
                        <a:lstStyle/>
                        <a:p>
                          <a:pPr algn="ctr"/>
                          <a:r>
                            <a:rPr lang="es-CO" sz="1100" dirty="0" smtClean="0">
                              <a:latin typeface="Book Antiqua" panose="02040602050305030304" pitchFamily="18" charset="0"/>
                            </a:rPr>
                            <a:t>0.95</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58.0</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endParaRPr lang="es-CO"/>
                        </a:p>
                      </a:txBody>
                      <a:tcPr>
                        <a:blipFill rotWithShape="0">
                          <a:blip r:embed="rId10"/>
                          <a:stretch>
                            <a:fillRect l="-341935" t="-102273" r="-151613" b="-109091"/>
                          </a:stretch>
                        </a:blipFill>
                      </a:tcPr>
                    </a:tc>
                    <a:tc>
                      <a:txBody>
                        <a:bodyPr/>
                        <a:lstStyle/>
                        <a:p>
                          <a:endParaRPr lang="es-CO"/>
                        </a:p>
                      </a:txBody>
                      <a:tcPr>
                        <a:blipFill rotWithShape="0">
                          <a:blip r:embed="rId10"/>
                          <a:stretch>
                            <a:fillRect l="-445528" t="-102273" r="-52846" b="-109091"/>
                          </a:stretch>
                        </a:blipFill>
                      </a:tcPr>
                    </a:tc>
                    <a:tc>
                      <a:txBody>
                        <a:bodyPr/>
                        <a:lstStyle/>
                        <a:p>
                          <a:pPr algn="ctr"/>
                          <a:r>
                            <a:rPr lang="es-CO" sz="1100" dirty="0" smtClean="0">
                              <a:latin typeface="Book Antiqua" panose="02040602050305030304" pitchFamily="18" charset="0"/>
                            </a:rPr>
                            <a:t>2.3</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(20)</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7.36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50.0</a:t>
                          </a:r>
                          <a:endParaRPr lang="es-CO" sz="1100" dirty="0">
                            <a:latin typeface="Book Antiqua" panose="02040602050305030304" pitchFamily="18" charset="0"/>
                          </a:endParaRPr>
                        </a:p>
                      </a:txBody>
                      <a:tcPr/>
                    </a:tc>
                    <a:tc>
                      <a:txBody>
                        <a:bodyPr/>
                        <a:lstStyle/>
                        <a:p>
                          <a:endParaRPr lang="es-CO"/>
                        </a:p>
                      </a:txBody>
                      <a:tcPr>
                        <a:blipFill rotWithShape="0">
                          <a:blip r:embed="rId10"/>
                          <a:stretch>
                            <a:fillRect l="-341935" t="-206977" r="-151613" b="-11628"/>
                          </a:stretch>
                        </a:blipFill>
                      </a:tcPr>
                    </a:tc>
                    <a:tc>
                      <a:txBody>
                        <a:bodyPr/>
                        <a:lstStyle/>
                        <a:p>
                          <a:endParaRPr lang="es-CO"/>
                        </a:p>
                      </a:txBody>
                      <a:tcPr>
                        <a:blipFill rotWithShape="0">
                          <a:blip r:embed="rId10"/>
                          <a:stretch>
                            <a:fillRect l="-445528" t="-206977" r="-52846" b="-11628"/>
                          </a:stretch>
                        </a:blipFill>
                      </a:tcPr>
                    </a:tc>
                    <a:tc>
                      <a:txBody>
                        <a:bodyPr/>
                        <a:lstStyle/>
                        <a:p>
                          <a:pPr algn="ctr"/>
                          <a:r>
                            <a:rPr lang="es-CO" sz="1100" dirty="0" smtClean="0">
                              <a:latin typeface="Book Antiqua" panose="02040602050305030304" pitchFamily="18" charset="0"/>
                            </a:rPr>
                            <a:t>1.9</a:t>
                          </a:r>
                          <a:endParaRPr lang="es-CO" sz="1100" dirty="0">
                            <a:latin typeface="Book Antiqua" panose="02040602050305030304" pitchFamily="18" charset="0"/>
                          </a:endParaRPr>
                        </a:p>
                      </a:txBody>
                      <a:tcPr/>
                    </a:tc>
                  </a:tr>
                </a:tbl>
              </a:graphicData>
            </a:graphic>
          </p:graphicFrame>
        </mc:Fallback>
      </mc:AlternateContent>
    </p:spTree>
    <p:extLst>
      <p:ext uri="{BB962C8B-B14F-4D97-AF65-F5344CB8AC3E}">
        <p14:creationId xmlns:p14="http://schemas.microsoft.com/office/powerpoint/2010/main" val="26020723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38</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0" y="687026"/>
                <a:ext cx="4458311" cy="4031873"/>
              </a:xfrm>
              <a:prstGeom prst="rect">
                <a:avLst/>
              </a:prstGeom>
              <a:noFill/>
            </p:spPr>
            <p:txBody>
              <a:bodyPr wrap="square" rtlCol="0">
                <a:spAutoFit/>
              </a:bodyPr>
              <a:lstStyle/>
              <a:p>
                <a:pPr algn="ctr"/>
                <a:r>
                  <a:rPr lang="es-CO" sz="1600" b="1" dirty="0" smtClean="0">
                    <a:latin typeface="Book Antiqua" panose="02040602050305030304" pitchFamily="18" charset="0"/>
                  </a:rPr>
                  <a:t>Con la región interna</a:t>
                </a:r>
              </a:p>
              <a:p>
                <a:endParaRPr lang="es-CO" sz="1600" dirty="0">
                  <a:latin typeface="Book Antiqua" panose="02040602050305030304" pitchFamily="18" charset="0"/>
                </a:endParaRPr>
              </a:p>
              <a:p>
                <a:pPr marL="285750" indent="-285750">
                  <a:buFont typeface="Arial" panose="020B0604020202020204" pitchFamily="34" charset="0"/>
                  <a:buChar char="•"/>
                </a:pPr>
                <a:r>
                  <a:rPr lang="es-CO" sz="1600" dirty="0" smtClean="0">
                    <a:latin typeface="Book Antiqua" panose="02040602050305030304" pitchFamily="18" charset="0"/>
                  </a:rPr>
                  <a:t>Aunque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en (22) es muy grande, los resultados son consistentes con la literatura.</a:t>
                </a:r>
              </a:p>
              <a:p>
                <a:pPr marL="285750" indent="-285750">
                  <a:buFont typeface="Arial" panose="020B0604020202020204" pitchFamily="34" charset="0"/>
                  <a:buChar char="•"/>
                </a:pPr>
                <a:endParaRPr lang="es-CO" sz="1600" dirty="0">
                  <a:latin typeface="Book Antiqua" panose="02040602050305030304" pitchFamily="18" charset="0"/>
                </a:endParaRPr>
              </a:p>
              <a:p>
                <a:pPr marL="285750" indent="-285750">
                  <a:buFont typeface="Arial" panose="020B0604020202020204" pitchFamily="34" charset="0"/>
                  <a:buChar char="•"/>
                </a:pPr>
                <a:r>
                  <a:rPr lang="es-CO" sz="1600" dirty="0" smtClean="0">
                    <a:latin typeface="Book Antiqua" panose="02040602050305030304" pitchFamily="18" charset="0"/>
                  </a:rPr>
                  <a:t>De nuevo, “</a:t>
                </a:r>
                <a:r>
                  <a:rPr lang="es-CO" sz="1600" dirty="0" err="1" smtClean="0">
                    <a:latin typeface="Book Antiqua" panose="02040602050305030304" pitchFamily="18" charset="0"/>
                  </a:rPr>
                  <a:t>completo”es</a:t>
                </a:r>
                <a:r>
                  <a:rPr lang="es-CO" sz="1600" dirty="0" smtClean="0">
                    <a:latin typeface="Book Antiqua" panose="02040602050305030304" pitchFamily="18" charset="0"/>
                  </a:rPr>
                  <a:t> </a:t>
                </a:r>
                <a:r>
                  <a:rPr lang="es-CO" sz="1600" dirty="0" err="1" smtClean="0">
                    <a:latin typeface="Book Antiqua" panose="02040602050305030304" pitchFamily="18" charset="0"/>
                  </a:rPr>
                  <a:t>incosistente</a:t>
                </a:r>
                <a:r>
                  <a:rPr lang="es-CO" sz="1600" dirty="0" smtClean="0">
                    <a:latin typeface="Book Antiqua" panose="02040602050305030304" pitchFamily="18" charset="0"/>
                  </a:rPr>
                  <a:t> en los valores de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 </m:t>
                        </m:r>
                        <m:r>
                          <a:rPr lang="es-CO" sz="1600" b="0" i="1" smtClean="0">
                            <a:latin typeface="Cambria Math" panose="02040503050406030204" pitchFamily="18" charset="0"/>
                          </a:rPr>
                          <m:t>𝑦</m:t>
                        </m:r>
                        <m:r>
                          <a:rPr lang="es-CO" sz="1600" b="0" i="1" smtClean="0">
                            <a:latin typeface="Cambria Math" panose="02040503050406030204" pitchFamily="18" charset="0"/>
                          </a:rPr>
                          <m:t> </m:t>
                        </m:r>
                        <m:r>
                          <a:rPr lang="es-CO" sz="1600" b="0" i="1" smtClean="0">
                            <a:latin typeface="Cambria Math" panose="02040503050406030204" pitchFamily="18" charset="0"/>
                          </a:rPr>
                          <m:t>𝑎</m:t>
                        </m:r>
                      </m:e>
                      <m:sub>
                        <m:r>
                          <a:rPr lang="es-CO" sz="1600" b="0" i="1" smtClean="0">
                            <a:latin typeface="Cambria Math" panose="02040503050406030204" pitchFamily="18" charset="0"/>
                          </a:rPr>
                          <m:t>𝑑𝑚</m:t>
                        </m:r>
                      </m:sub>
                    </m:sSub>
                  </m:oMath>
                </a14:m>
                <a:r>
                  <a:rPr lang="es-CO" sz="1600" dirty="0" smtClean="0">
                    <a:latin typeface="Book Antiqua" panose="02040602050305030304" pitchFamily="18" charset="0"/>
                  </a:rPr>
                  <a:t>. </a:t>
                </a: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0" y="687026"/>
                <a:ext cx="4458311" cy="4031873"/>
              </a:xfrm>
              <a:prstGeom prst="rect">
                <a:avLst/>
              </a:prstGeom>
              <a:blipFill rotWithShape="0">
                <a:blip r:embed="rId3"/>
                <a:stretch>
                  <a:fillRect l="-547" t="-454"/>
                </a:stretch>
              </a:blipFill>
            </p:spPr>
            <p:txBody>
              <a:bodyPr/>
              <a:lstStyle/>
              <a:p>
                <a:r>
                  <a:rPr lang="es-CO">
                    <a:noFill/>
                  </a:rPr>
                  <a:t> </a:t>
                </a:r>
              </a:p>
            </p:txBody>
          </p:sp>
        </mc:Fallback>
      </mc:AlternateContent>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649" y="2582335"/>
            <a:ext cx="4017779" cy="15655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9" name="Conector recto 8"/>
          <p:cNvCxnSpPr/>
          <p:nvPr/>
        </p:nvCxnSpPr>
        <p:spPr>
          <a:xfrm>
            <a:off x="4424308" y="823805"/>
            <a:ext cx="28701" cy="4319515"/>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CuadroTexto 9"/>
              <p:cNvSpPr txBox="1"/>
              <p:nvPr/>
            </p:nvSpPr>
            <p:spPr>
              <a:xfrm>
                <a:off x="4661118" y="759662"/>
                <a:ext cx="4568465" cy="2862322"/>
              </a:xfrm>
              <a:prstGeom prst="rect">
                <a:avLst/>
              </a:prstGeom>
              <a:noFill/>
            </p:spPr>
            <p:txBody>
              <a:bodyPr wrap="square" rtlCol="0">
                <a:spAutoFit/>
              </a:bodyPr>
              <a:lstStyle/>
              <a:p>
                <a:pPr algn="ctr"/>
                <a:r>
                  <a:rPr lang="es-CO" sz="1600" b="1" dirty="0" smtClean="0">
                    <a:latin typeface="Book Antiqua" panose="02040602050305030304" pitchFamily="18" charset="0"/>
                  </a:rPr>
                  <a:t>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misma tendencia que se ve en(21) y (22), lo que sugiere que si se quisieran varias todos los parámetros, se deberían restringir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𝑠</m:t>
                        </m:r>
                      </m:sub>
                    </m:sSub>
                  </m:oMath>
                </a14:m>
                <a:r>
                  <a:rPr lang="es-CO" sz="1600" dirty="0" smtClean="0">
                    <a:latin typeface="Book Antiqua" panose="02040602050305030304" pitchFamily="18" charset="0"/>
                  </a:rPr>
                  <a:t> y </a:t>
                </a: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𝑎</m:t>
                        </m:r>
                      </m:e>
                      <m:sub>
                        <m:r>
                          <a:rPr lang="es-CO" sz="1600" b="0" i="1" smtClean="0">
                            <a:latin typeface="Cambria Math" panose="02040503050406030204" pitchFamily="18" charset="0"/>
                          </a:rPr>
                          <m:t>𝑑𝑚</m:t>
                        </m:r>
                      </m:sub>
                    </m:sSub>
                  </m:oMath>
                </a14:m>
                <a:r>
                  <a:rPr lang="es-CO" sz="1600" dirty="0" smtClean="0">
                    <a:latin typeface="Book Antiqua" panose="02040602050305030304" pitchFamily="18" charset="0"/>
                  </a:rPr>
                  <a:t> de una manera apropiada para lograr resultados consistentes.</a:t>
                </a:r>
              </a:p>
              <a:p>
                <a:endParaRPr lang="es-CO" sz="1600" dirty="0">
                  <a:latin typeface="Book Antiqua" panose="02040602050305030304" pitchFamily="18" charset="0"/>
                </a:endParaRPr>
              </a:p>
              <a:p>
                <a:r>
                  <a:rPr lang="es-CO" sz="1600" dirty="0" smtClean="0">
                    <a:latin typeface="Book Antiqua" panose="02040602050305030304" pitchFamily="18" charset="0"/>
                  </a:rPr>
                  <a:t>-</a:t>
                </a: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xmlns="">
          <p:sp>
            <p:nvSpPr>
              <p:cNvPr id="10" name="CuadroTexto 9"/>
              <p:cNvSpPr txBox="1">
                <a:spLocks noRot="1" noChangeAspect="1" noMove="1" noResize="1" noEditPoints="1" noAdjustHandles="1" noChangeArrowheads="1" noChangeShapeType="1" noTextEdit="1"/>
              </p:cNvSpPr>
              <p:nvPr/>
            </p:nvSpPr>
            <p:spPr>
              <a:xfrm>
                <a:off x="4661118" y="759662"/>
                <a:ext cx="4568465" cy="2862322"/>
              </a:xfrm>
              <a:prstGeom prst="rect">
                <a:avLst/>
              </a:prstGeom>
              <a:blipFill rotWithShape="0">
                <a:blip r:embed="rId5"/>
                <a:stretch>
                  <a:fillRect l="-801" t="-640"/>
                </a:stretch>
              </a:blipFill>
            </p:spPr>
            <p:txBody>
              <a:bodyPr/>
              <a:lstStyle/>
              <a:p>
                <a:r>
                  <a:rPr lang="es-CO">
                    <a:noFill/>
                  </a:rPr>
                  <a:t> </a:t>
                </a:r>
              </a:p>
            </p:txBody>
          </p:sp>
        </mc:Fallback>
      </mc:AlternateContent>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3179" y="2624964"/>
            <a:ext cx="3965621" cy="1595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2" name="CuadroTexto 1"/>
              <p:cNvSpPr txBox="1"/>
              <p:nvPr/>
            </p:nvSpPr>
            <p:spPr>
              <a:xfrm>
                <a:off x="157421" y="176922"/>
                <a:ext cx="8550080" cy="671018"/>
              </a:xfrm>
              <a:prstGeom prst="rect">
                <a:avLst/>
              </a:prstGeom>
              <a:noFill/>
            </p:spPr>
            <p:txBody>
              <a:bodyPr wrap="square" rtlCol="0">
                <a:spAutoFit/>
              </a:bodyPr>
              <a:lstStyle/>
              <a:p>
                <a:pPr algn="ctr"/>
                <a:r>
                  <a:rPr lang="es-CO" b="1" dirty="0" smtClean="0">
                    <a:latin typeface="Book Antiqua" panose="02040602050305030304" pitchFamily="18" charset="0"/>
                  </a:rPr>
                  <a:t>Masa estelar fija de acuerdo a los datos reportados </a:t>
                </a:r>
                <a:r>
                  <a:rPr lang="es-CO" dirty="0" smtClean="0">
                    <a:latin typeface="Book Antiqua" panose="02040602050305030304" pitchFamily="18" charset="0"/>
                  </a:rPr>
                  <a:t>(2</a:t>
                </a:r>
                <a14:m>
                  <m:oMath xmlns:m="http://schemas.openxmlformats.org/officeDocument/2006/math">
                    <m:r>
                      <a:rPr lang="es-CO" b="0" i="1">
                        <a:latin typeface="Cambria Math" panose="02040503050406030204" pitchFamily="18" charset="0"/>
                      </a:rPr>
                      <m:t>.</m:t>
                    </m:r>
                    <m:r>
                      <a:rPr lang="es-CO" b="0" i="1" smtClean="0">
                        <a:latin typeface="Cambria Math" panose="02040503050406030204" pitchFamily="18" charset="0"/>
                      </a:rPr>
                      <m:t>0</m:t>
                    </m:r>
                    <m:r>
                      <a:rPr lang="es-CO" b="0"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b="0" i="1">
                            <a:latin typeface="Cambria Math" panose="02040503050406030204" pitchFamily="18" charset="0"/>
                            <a:ea typeface="Cambria Math" panose="02040503050406030204" pitchFamily="18" charset="0"/>
                          </a:rPr>
                          <m:t>10</m:t>
                        </m:r>
                      </m:e>
                      <m:sup>
                        <m:r>
                          <a:rPr lang="es-CO" b="0" i="1">
                            <a:latin typeface="Cambria Math" panose="02040503050406030204" pitchFamily="18" charset="0"/>
                            <a:ea typeface="Cambria Math" panose="02040503050406030204" pitchFamily="18" charset="0"/>
                          </a:rPr>
                          <m:t>6</m:t>
                        </m:r>
                      </m:sup>
                    </m:sSup>
                    <m:sSub>
                      <m:sSubPr>
                        <m:ctrlPr>
                          <a:rPr lang="es-CO" i="1">
                            <a:latin typeface="Cambria Math" panose="02040503050406030204" pitchFamily="18" charset="0"/>
                            <a:ea typeface="Cambria Math" panose="02040503050406030204" pitchFamily="18" charset="0"/>
                          </a:rPr>
                        </m:ctrlPr>
                      </m:sSubPr>
                      <m:e>
                        <m:r>
                          <a:rPr lang="es-CO" b="0" i="1">
                            <a:latin typeface="Cambria Math" panose="02040503050406030204" pitchFamily="18" charset="0"/>
                            <a:ea typeface="Cambria Math" panose="02040503050406030204" pitchFamily="18" charset="0"/>
                          </a:rPr>
                          <m:t>𝑀</m:t>
                        </m:r>
                      </m:e>
                      <m:sub>
                        <m:r>
                          <a:rPr lang="es-CO" b="0" i="1">
                            <a:latin typeface="Cambria Math" panose="02040503050406030204" pitchFamily="18" charset="0"/>
                            <a:ea typeface="Cambria Math" panose="02040503050406030204" pitchFamily="18" charset="0"/>
                          </a:rPr>
                          <m:t>⊙</m:t>
                        </m:r>
                      </m:sub>
                    </m:sSub>
                  </m:oMath>
                </a14:m>
                <a:r>
                  <a:rPr lang="es-CO" dirty="0">
                    <a:latin typeface="Book Antiqua" panose="02040602050305030304" pitchFamily="18" charset="0"/>
                  </a:rPr>
                  <a:t>)</a:t>
                </a:r>
              </a:p>
              <a:p>
                <a:pPr algn="ctr"/>
                <a:endParaRPr lang="es-CO" b="1"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57421" y="176922"/>
                <a:ext cx="8550080" cy="671018"/>
              </a:xfrm>
              <a:prstGeom prst="rect">
                <a:avLst/>
              </a:prstGeom>
              <a:blipFill rotWithShape="0">
                <a:blip r:embed="rId8"/>
                <a:stretch>
                  <a:fillRect t="-272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14" name="Tabla 13"/>
              <p:cNvGraphicFramePr>
                <a:graphicFrameLocks noGrp="1"/>
              </p:cNvGraphicFramePr>
              <p:nvPr>
                <p:extLst>
                  <p:ext uri="{D42A27DB-BD31-4B8C-83A1-F6EECF244321}">
                    <p14:modId xmlns:p14="http://schemas.microsoft.com/office/powerpoint/2010/main" val="1379120167"/>
                  </p:ext>
                </p:extLst>
              </p:nvPr>
            </p:nvGraphicFramePr>
            <p:xfrm>
              <a:off x="-11247" y="4301947"/>
              <a:ext cx="4464256" cy="792601"/>
            </p:xfrm>
            <a:graphic>
              <a:graphicData uri="http://schemas.openxmlformats.org/drawingml/2006/table">
                <a:tbl>
                  <a:tblPr firstRow="1" bandRow="1">
                    <a:tableStyleId>{5940675A-B579-460E-94D1-54222C63F5DA}</a:tableStyleId>
                  </a:tblPr>
                  <a:tblGrid>
                    <a:gridCol w="1047964"/>
                    <a:gridCol w="431515"/>
                    <a:gridCol w="544530"/>
                    <a:gridCol w="482885"/>
                    <a:gridCol w="750014"/>
                    <a:gridCol w="770562"/>
                    <a:gridCol w="436786"/>
                  </a:tblGrid>
                  <a:tr h="19802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1" i="1" smtClean="0">
                                    <a:latin typeface="Cambria Math" panose="02040503050406030204" pitchFamily="18" charset="0"/>
                                    <a:ea typeface="Cambria Math" panose="02040503050406030204" pitchFamily="18" charset="0"/>
                                  </a:rPr>
                                  <m:t>𝜷</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100" b="1" i="1" smtClean="0">
                                    <a:latin typeface="Cambria Math" panose="02040503050406030204" pitchFamily="18" charset="0"/>
                                    <a:ea typeface="Cambria Math" panose="02040503050406030204" pitchFamily="18" charset="0"/>
                                  </a:rPr>
                                  <m:t>𝜞</m:t>
                                </m:r>
                              </m:oMath>
                            </m:oMathPara>
                          </a14:m>
                          <a:endParaRPr lang="es-CO" sz="1100" b="1"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100" i="1" smtClean="0">
                                      <a:latin typeface="Cambria Math" panose="02040503050406030204" pitchFamily="18" charset="0"/>
                                    </a:rPr>
                                  </m:ctrlPr>
                                </m:sSubPr>
                                <m:e>
                                  <m:r>
                                    <a:rPr lang="es-CO" sz="1100" b="0" i="1" smtClean="0">
                                      <a:latin typeface="Cambria Math" panose="02040503050406030204" pitchFamily="18" charset="0"/>
                                    </a:rPr>
                                    <m:t>𝑎</m:t>
                                  </m:r>
                                </m:e>
                                <m:sub>
                                  <m:r>
                                    <a:rPr lang="es-CO" sz="1100" b="0" i="1" smtClean="0">
                                      <a:latin typeface="Cambria Math" panose="02040503050406030204" pitchFamily="18" charset="0"/>
                                    </a:rPr>
                                    <m:t>𝑠</m:t>
                                  </m:r>
                                </m:sub>
                              </m:sSub>
                            </m:oMath>
                          </a14:m>
                          <a:r>
                            <a:rPr lang="es-CO" sz="1100" dirty="0" smtClean="0">
                              <a:latin typeface="Book Antiqua" panose="02040602050305030304" pitchFamily="18" charset="0"/>
                            </a:rPr>
                            <a:t> fijo (21)</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0.86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15.0</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ea typeface="+mn-ea"/>
                                  </a:rPr>
                                  <m:t>5.9</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5</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2.0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0.3</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(22)</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50.0</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2.1</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2.0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1.36</a:t>
                          </a:r>
                          <a:endParaRPr lang="es-CO" sz="1100" dirty="0">
                            <a:latin typeface="Book Antiqua" panose="02040602050305030304" pitchFamily="18" charset="0"/>
                          </a:endParaRPr>
                        </a:p>
                      </a:txBody>
                      <a:tcPr/>
                    </a:tc>
                  </a:tr>
                </a:tbl>
              </a:graphicData>
            </a:graphic>
          </p:graphicFrame>
        </mc:Choice>
        <mc:Fallback xmlns="">
          <p:graphicFrame>
            <p:nvGraphicFramePr>
              <p:cNvPr id="14" name="Tabla 13"/>
              <p:cNvGraphicFramePr>
                <a:graphicFrameLocks noGrp="1"/>
              </p:cNvGraphicFramePr>
              <p:nvPr>
                <p:extLst>
                  <p:ext uri="{D42A27DB-BD31-4B8C-83A1-F6EECF244321}">
                    <p14:modId xmlns:p14="http://schemas.microsoft.com/office/powerpoint/2010/main" val="1379120167"/>
                  </p:ext>
                </p:extLst>
              </p:nvPr>
            </p:nvGraphicFramePr>
            <p:xfrm>
              <a:off x="-11247" y="4301947"/>
              <a:ext cx="4464256" cy="792601"/>
            </p:xfrm>
            <a:graphic>
              <a:graphicData uri="http://schemas.openxmlformats.org/drawingml/2006/table">
                <a:tbl>
                  <a:tblPr firstRow="1" bandRow="1">
                    <a:tableStyleId>{5940675A-B579-460E-94D1-54222C63F5DA}</a:tableStyleId>
                  </a:tblPr>
                  <a:tblGrid>
                    <a:gridCol w="1047964"/>
                    <a:gridCol w="431515"/>
                    <a:gridCol w="544530"/>
                    <a:gridCol w="482885"/>
                    <a:gridCol w="750014"/>
                    <a:gridCol w="770562"/>
                    <a:gridCol w="436786"/>
                  </a:tblGrid>
                  <a:tr h="26638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endParaRPr lang="es-CO"/>
                        </a:p>
                      </a:txBody>
                      <a:tcPr>
                        <a:blipFill rotWithShape="0">
                          <a:blip r:embed="rId9"/>
                          <a:stretch>
                            <a:fillRect l="-243662" t="-2273" r="-692958" b="-211364"/>
                          </a:stretch>
                        </a:blipFill>
                      </a:tcPr>
                    </a:tc>
                    <a:tc>
                      <a:txBody>
                        <a:bodyPr/>
                        <a:lstStyle/>
                        <a:p>
                          <a:endParaRPr lang="es-CO"/>
                        </a:p>
                      </a:txBody>
                      <a:tcPr>
                        <a:blipFill rotWithShape="0">
                          <a:blip r:embed="rId9"/>
                          <a:stretch>
                            <a:fillRect l="-274157" t="-2273" r="-452809" b="-211364"/>
                          </a:stretch>
                        </a:blipFill>
                      </a:tcPr>
                    </a:tc>
                    <a:tc>
                      <a:txBody>
                        <a:bodyPr/>
                        <a:lstStyle/>
                        <a:p>
                          <a:endParaRPr lang="es-CO"/>
                        </a:p>
                      </a:txBody>
                      <a:tcPr>
                        <a:blipFill rotWithShape="0">
                          <a:blip r:embed="rId9"/>
                          <a:stretch>
                            <a:fillRect l="-416250" t="-2273" r="-403750" b="-211364"/>
                          </a:stretch>
                        </a:blipFill>
                      </a:tcPr>
                    </a:tc>
                    <a:tc>
                      <a:txBody>
                        <a:bodyPr/>
                        <a:lstStyle/>
                        <a:p>
                          <a:endParaRPr lang="es-CO"/>
                        </a:p>
                      </a:txBody>
                      <a:tcPr>
                        <a:blipFill rotWithShape="0">
                          <a:blip r:embed="rId9"/>
                          <a:stretch>
                            <a:fillRect l="-335772" t="-2273" r="-162602" b="-211364"/>
                          </a:stretch>
                        </a:blipFill>
                      </a:tcPr>
                    </a:tc>
                    <a:tc>
                      <a:txBody>
                        <a:bodyPr/>
                        <a:lstStyle/>
                        <a:p>
                          <a:endParaRPr lang="es-CO"/>
                        </a:p>
                      </a:txBody>
                      <a:tcPr>
                        <a:blipFill rotWithShape="0">
                          <a:blip r:embed="rId9"/>
                          <a:stretch>
                            <a:fillRect l="-425397" t="-2273" r="-58730" b="-211364"/>
                          </a:stretch>
                        </a:blipFill>
                      </a:tcPr>
                    </a:tc>
                    <a:tc>
                      <a:txBody>
                        <a:bodyPr/>
                        <a:lstStyle/>
                        <a:p>
                          <a:endParaRPr lang="es-CO"/>
                        </a:p>
                      </a:txBody>
                      <a:tcPr>
                        <a:blipFill rotWithShape="0">
                          <a:blip r:embed="rId9"/>
                          <a:stretch>
                            <a:fillRect l="-919444" t="-2273" r="-2778" b="-211364"/>
                          </a:stretch>
                        </a:blipFill>
                      </a:tcPr>
                    </a:tc>
                  </a:tr>
                  <a:tr h="263109">
                    <a:tc>
                      <a:txBody>
                        <a:bodyPr/>
                        <a:lstStyle/>
                        <a:p>
                          <a:endParaRPr lang="es-CO"/>
                        </a:p>
                      </a:txBody>
                      <a:tcPr>
                        <a:blipFill rotWithShape="0">
                          <a:blip r:embed="rId9"/>
                          <a:stretch>
                            <a:fillRect l="-581" t="-102273" r="-327326" b="-111364"/>
                          </a:stretch>
                        </a:blipFill>
                      </a:tcPr>
                    </a:tc>
                    <a:tc>
                      <a:txBody>
                        <a:bodyPr/>
                        <a:lstStyle/>
                        <a:p>
                          <a:pPr algn="ctr"/>
                          <a:r>
                            <a:rPr lang="es-CO" sz="1100" dirty="0" smtClean="0">
                              <a:latin typeface="Book Antiqua" panose="02040602050305030304" pitchFamily="18" charset="0"/>
                            </a:rPr>
                            <a:t>0.86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15.0</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endParaRPr lang="es-CO"/>
                        </a:p>
                      </a:txBody>
                      <a:tcPr>
                        <a:blipFill rotWithShape="0">
                          <a:blip r:embed="rId9"/>
                          <a:stretch>
                            <a:fillRect l="-335772" t="-102273" r="-162602" b="-111364"/>
                          </a:stretch>
                        </a:blipFill>
                      </a:tcPr>
                    </a:tc>
                    <a:tc>
                      <a:txBody>
                        <a:bodyPr/>
                        <a:lstStyle/>
                        <a:p>
                          <a:endParaRPr lang="es-CO"/>
                        </a:p>
                      </a:txBody>
                      <a:tcPr>
                        <a:blipFill rotWithShape="0">
                          <a:blip r:embed="rId9"/>
                          <a:stretch>
                            <a:fillRect l="-425397" t="-102273" r="-58730" b="-111364"/>
                          </a:stretch>
                        </a:blipFill>
                      </a:tcPr>
                    </a:tc>
                    <a:tc>
                      <a:txBody>
                        <a:bodyPr/>
                        <a:lstStyle/>
                        <a:p>
                          <a:pPr algn="ctr"/>
                          <a:r>
                            <a:rPr lang="es-CO" sz="1100" dirty="0" smtClean="0">
                              <a:latin typeface="Book Antiqua" panose="02040602050305030304" pitchFamily="18" charset="0"/>
                            </a:rPr>
                            <a:t>0.3</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(22)</a:t>
                          </a:r>
                        </a:p>
                      </a:txBody>
                      <a:tcPr/>
                    </a:tc>
                    <a:tc>
                      <a:txBody>
                        <a:bodyPr/>
                        <a:lstStyle/>
                        <a:p>
                          <a:pPr algn="ctr"/>
                          <a:r>
                            <a:rPr lang="es-CO" sz="1100" dirty="0" smtClean="0">
                              <a:latin typeface="Book Antiqua" panose="02040602050305030304" pitchFamily="18" charset="0"/>
                            </a:rPr>
                            <a:t>0.96</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50.0</a:t>
                          </a:r>
                          <a:endParaRPr lang="es-CO" sz="1100" dirty="0">
                            <a:latin typeface="Book Antiqua" panose="02040602050305030304" pitchFamily="18" charset="0"/>
                          </a:endParaRPr>
                        </a:p>
                      </a:txBody>
                      <a:tcPr/>
                    </a:tc>
                    <a:tc>
                      <a:txBody>
                        <a:bodyPr/>
                        <a:lstStyle/>
                        <a:p>
                          <a:endParaRPr lang="es-CO"/>
                        </a:p>
                      </a:txBody>
                      <a:tcPr>
                        <a:blipFill rotWithShape="0">
                          <a:blip r:embed="rId9"/>
                          <a:stretch>
                            <a:fillRect l="-335772" t="-206977" r="-162602" b="-13953"/>
                          </a:stretch>
                        </a:blipFill>
                      </a:tcPr>
                    </a:tc>
                    <a:tc>
                      <a:txBody>
                        <a:bodyPr/>
                        <a:lstStyle/>
                        <a:p>
                          <a:endParaRPr lang="es-CO"/>
                        </a:p>
                      </a:txBody>
                      <a:tcPr>
                        <a:blipFill rotWithShape="0">
                          <a:blip r:embed="rId9"/>
                          <a:stretch>
                            <a:fillRect l="-425397" t="-206977" r="-58730" b="-13953"/>
                          </a:stretch>
                        </a:blipFill>
                      </a:tcPr>
                    </a:tc>
                    <a:tc>
                      <a:txBody>
                        <a:bodyPr/>
                        <a:lstStyle/>
                        <a:p>
                          <a:pPr algn="ctr"/>
                          <a:r>
                            <a:rPr lang="es-CO" sz="1100" dirty="0" smtClean="0">
                              <a:latin typeface="Book Antiqua" panose="02040602050305030304" pitchFamily="18" charset="0"/>
                            </a:rPr>
                            <a:t>1.36</a:t>
                          </a:r>
                          <a:endParaRPr lang="es-CO" sz="1100"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a 14"/>
              <p:cNvGraphicFramePr>
                <a:graphicFrameLocks noGrp="1"/>
              </p:cNvGraphicFramePr>
              <p:nvPr>
                <p:extLst>
                  <p:ext uri="{D42A27DB-BD31-4B8C-83A1-F6EECF244321}">
                    <p14:modId xmlns:p14="http://schemas.microsoft.com/office/powerpoint/2010/main" val="260364730"/>
                  </p:ext>
                </p:extLst>
              </p:nvPr>
            </p:nvGraphicFramePr>
            <p:xfrm>
              <a:off x="4458311" y="4301947"/>
              <a:ext cx="4464256" cy="792601"/>
            </p:xfrm>
            <a:graphic>
              <a:graphicData uri="http://schemas.openxmlformats.org/drawingml/2006/table">
                <a:tbl>
                  <a:tblPr firstRow="1" bandRow="1">
                    <a:tableStyleId>{5940675A-B579-460E-94D1-54222C63F5DA}</a:tableStyleId>
                  </a:tblPr>
                  <a:tblGrid>
                    <a:gridCol w="1047964"/>
                    <a:gridCol w="431515"/>
                    <a:gridCol w="544530"/>
                    <a:gridCol w="482885"/>
                    <a:gridCol w="750014"/>
                    <a:gridCol w="770562"/>
                    <a:gridCol w="436786"/>
                  </a:tblGrid>
                  <a:tr h="0">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1" i="1" smtClean="0">
                                    <a:latin typeface="Cambria Math" panose="02040503050406030204" pitchFamily="18" charset="0"/>
                                    <a:ea typeface="Cambria Math" panose="02040503050406030204" pitchFamily="18" charset="0"/>
                                  </a:rPr>
                                  <m:t>𝜷</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𝒂</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r>
                                  <a:rPr lang="es-CO" sz="1100" b="0" i="1" smtClean="0">
                                    <a:latin typeface="Cambria Math" panose="02040503050406030204" pitchFamily="18" charset="0"/>
                                  </a:rPr>
                                  <m:t>𝑝𝑐</m:t>
                                </m:r>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𝒅𝒎</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sz="1100" b="1" i="1" smtClean="0">
                                        <a:latin typeface="Cambria Math" panose="02040503050406030204" pitchFamily="18" charset="0"/>
                                      </a:rPr>
                                    </m:ctrlPr>
                                  </m:sSubPr>
                                  <m:e>
                                    <m:r>
                                      <a:rPr lang="es-CO" sz="1100" b="1" i="1" smtClean="0">
                                        <a:latin typeface="Cambria Math" panose="02040503050406030204" pitchFamily="18" charset="0"/>
                                      </a:rPr>
                                      <m:t>𝑴</m:t>
                                    </m:r>
                                  </m:e>
                                  <m:sub>
                                    <m:r>
                                      <a:rPr lang="es-CO" sz="1100" b="1" i="1" smtClean="0">
                                        <a:latin typeface="Cambria Math" panose="02040503050406030204" pitchFamily="18" charset="0"/>
                                      </a:rPr>
                                      <m:t>𝒔</m:t>
                                    </m:r>
                                  </m:sub>
                                </m:sSub>
                                <m:r>
                                  <a:rPr lang="es-CO" sz="1100" b="1" i="1" smtClean="0">
                                    <a:latin typeface="Cambria Math" panose="02040503050406030204" pitchFamily="18" charset="0"/>
                                  </a:rPr>
                                  <m:t>(</m:t>
                                </m:r>
                                <m:sSub>
                                  <m:sSubPr>
                                    <m:ctrlPr>
                                      <a:rPr lang="es-CO" sz="1100" b="0" i="1" smtClean="0">
                                        <a:latin typeface="Cambria Math" panose="02040503050406030204" pitchFamily="18" charset="0"/>
                                      </a:rPr>
                                    </m:ctrlPr>
                                  </m:sSubPr>
                                  <m:e>
                                    <m:r>
                                      <a:rPr lang="es-CO" sz="1100" b="0" i="1" smtClean="0">
                                        <a:latin typeface="Cambria Math" panose="02040503050406030204" pitchFamily="18" charset="0"/>
                                      </a:rPr>
                                      <m:t>𝑀</m:t>
                                    </m:r>
                                  </m:e>
                                  <m:sub>
                                    <m:r>
                                      <a:rPr lang="es-CO" sz="1100" b="0" i="1" smtClean="0">
                                        <a:latin typeface="Cambria Math" panose="02040503050406030204" pitchFamily="18" charset="0"/>
                                        <a:ea typeface="Cambria Math" panose="02040503050406030204" pitchFamily="18" charset="0"/>
                                      </a:rPr>
                                      <m:t>⊙</m:t>
                                    </m:r>
                                  </m:sub>
                                </m:sSub>
                                <m:r>
                                  <a:rPr lang="es-CO" sz="1100" b="1" i="1" smtClean="0">
                                    <a:latin typeface="Cambria Math" panose="02040503050406030204" pitchFamily="18" charset="0"/>
                                  </a:rPr>
                                  <m:t>)</m:t>
                                </m:r>
                              </m:oMath>
                            </m:oMathPara>
                          </a14:m>
                          <a:endParaRPr lang="es-CO" sz="1100"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l-GR" sz="1100" b="1" i="1" smtClean="0">
                                    <a:latin typeface="Cambria Math" panose="02040503050406030204" pitchFamily="18" charset="0"/>
                                    <a:ea typeface="Cambria Math" panose="02040503050406030204" pitchFamily="18" charset="0"/>
                                  </a:rPr>
                                  <m:t>𝜞</m:t>
                                </m:r>
                              </m:oMath>
                            </m:oMathPara>
                          </a14:m>
                          <a:endParaRPr lang="es-CO" sz="1100" b="1"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100" i="1" smtClean="0">
                                      <a:latin typeface="Cambria Math" panose="02040503050406030204" pitchFamily="18" charset="0"/>
                                    </a:rPr>
                                  </m:ctrlPr>
                                </m:sSubPr>
                                <m:e>
                                  <m:r>
                                    <a:rPr lang="es-CO" sz="1100" b="0" i="1" smtClean="0">
                                      <a:latin typeface="Cambria Math" panose="02040503050406030204" pitchFamily="18" charset="0"/>
                                    </a:rPr>
                                    <m:t>𝑎</m:t>
                                  </m:r>
                                </m:e>
                                <m:sub>
                                  <m:r>
                                    <a:rPr lang="es-CO" sz="1100" b="0" i="1" smtClean="0">
                                      <a:latin typeface="Cambria Math" panose="02040503050406030204" pitchFamily="18" charset="0"/>
                                    </a:rPr>
                                    <m:t>𝑠</m:t>
                                  </m:r>
                                </m:sub>
                              </m:sSub>
                            </m:oMath>
                          </a14:m>
                          <a:r>
                            <a:rPr lang="es-CO" sz="1100" dirty="0" smtClean="0">
                              <a:latin typeface="Book Antiqua" panose="02040602050305030304" pitchFamily="18" charset="0"/>
                            </a:rPr>
                            <a:t> fijo (23)</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0.5</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3.1</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ea typeface="+mn-ea"/>
                                  </a:rPr>
                                  <m:t>1.4</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5</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2.0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0.64</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(24)</a:t>
                          </a:r>
                        </a:p>
                      </a:txBody>
                      <a:tcPr/>
                    </a:tc>
                    <a:tc>
                      <a:txBody>
                        <a:bodyPr/>
                        <a:lstStyle/>
                        <a:p>
                          <a:pPr algn="ctr"/>
                          <a:r>
                            <a:rPr lang="es-CO" sz="1100" dirty="0" smtClean="0">
                              <a:latin typeface="Book Antiqua" panose="02040602050305030304" pitchFamily="18" charset="0"/>
                            </a:rPr>
                            <a:t>0.48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19.98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53.0</a:t>
                          </a:r>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1.8</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sz="1100" b="0" i="1" smtClean="0">
                                    <a:latin typeface="Cambria Math" panose="02040503050406030204" pitchFamily="18" charset="0"/>
                                  </a:rPr>
                                  <m:t>2.0</m:t>
                                </m:r>
                                <m:r>
                                  <a:rPr lang="es-CO" sz="1100" b="0" i="1" smtClean="0">
                                    <a:latin typeface="Cambria Math" panose="02040503050406030204" pitchFamily="18" charset="0"/>
                                    <a:ea typeface="Cambria Math" panose="02040503050406030204" pitchFamily="18" charset="0"/>
                                  </a:rPr>
                                  <m:t>×</m:t>
                                </m:r>
                                <m:sSup>
                                  <m:sSupPr>
                                    <m:ctrlPr>
                                      <a:rPr lang="es-CO" sz="1100" b="0" i="1" smtClean="0">
                                        <a:latin typeface="Cambria Math" panose="02040503050406030204" pitchFamily="18" charset="0"/>
                                        <a:ea typeface="Cambria Math" panose="02040503050406030204" pitchFamily="18" charset="0"/>
                                      </a:rPr>
                                    </m:ctrlPr>
                                  </m:sSupPr>
                                  <m:e>
                                    <m:r>
                                      <a:rPr lang="es-CO" sz="1100" b="0" i="1" smtClean="0">
                                        <a:latin typeface="Cambria Math" panose="02040503050406030204" pitchFamily="18" charset="0"/>
                                        <a:ea typeface="Cambria Math" panose="02040503050406030204" pitchFamily="18" charset="0"/>
                                      </a:rPr>
                                      <m:t>10</m:t>
                                    </m:r>
                                  </m:e>
                                  <m:sup>
                                    <m:r>
                                      <a:rPr lang="es-CO" sz="1100" b="0" i="1" smtClean="0">
                                        <a:latin typeface="Cambria Math" panose="02040503050406030204" pitchFamily="18" charset="0"/>
                                        <a:ea typeface="Cambria Math" panose="02040503050406030204" pitchFamily="18" charset="0"/>
                                      </a:rPr>
                                      <m:t>6</m:t>
                                    </m:r>
                                  </m:sup>
                                </m:sSup>
                              </m:oMath>
                            </m:oMathPara>
                          </a14:m>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2.1</a:t>
                          </a:r>
                          <a:endParaRPr lang="es-CO" sz="1100" dirty="0">
                            <a:latin typeface="Book Antiqua" panose="02040602050305030304" pitchFamily="18" charset="0"/>
                          </a:endParaRPr>
                        </a:p>
                      </a:txBody>
                      <a:tcPr/>
                    </a:tc>
                  </a:tr>
                </a:tbl>
              </a:graphicData>
            </a:graphic>
          </p:graphicFrame>
        </mc:Choice>
        <mc:Fallback xmlns="">
          <p:graphicFrame>
            <p:nvGraphicFramePr>
              <p:cNvPr id="15" name="Tabla 14"/>
              <p:cNvGraphicFramePr>
                <a:graphicFrameLocks noGrp="1"/>
              </p:cNvGraphicFramePr>
              <p:nvPr>
                <p:extLst>
                  <p:ext uri="{D42A27DB-BD31-4B8C-83A1-F6EECF244321}">
                    <p14:modId xmlns:p14="http://schemas.microsoft.com/office/powerpoint/2010/main" val="260364730"/>
                  </p:ext>
                </p:extLst>
              </p:nvPr>
            </p:nvGraphicFramePr>
            <p:xfrm>
              <a:off x="4458311" y="4301947"/>
              <a:ext cx="4464256" cy="792601"/>
            </p:xfrm>
            <a:graphic>
              <a:graphicData uri="http://schemas.openxmlformats.org/drawingml/2006/table">
                <a:tbl>
                  <a:tblPr firstRow="1" bandRow="1">
                    <a:tableStyleId>{5940675A-B579-460E-94D1-54222C63F5DA}</a:tableStyleId>
                  </a:tblPr>
                  <a:tblGrid>
                    <a:gridCol w="1047964"/>
                    <a:gridCol w="431515"/>
                    <a:gridCol w="544530"/>
                    <a:gridCol w="482885"/>
                    <a:gridCol w="750014"/>
                    <a:gridCol w="770562"/>
                    <a:gridCol w="436786"/>
                  </a:tblGrid>
                  <a:tr h="266383">
                    <a:tc>
                      <a:txBody>
                        <a:bodyPr/>
                        <a:lstStyle/>
                        <a:p>
                          <a:pPr algn="ctr"/>
                          <a:r>
                            <a:rPr lang="es-CO" sz="1100" b="1" dirty="0" smtClean="0">
                              <a:latin typeface="Book Antiqua" panose="02040602050305030304" pitchFamily="18" charset="0"/>
                            </a:rPr>
                            <a:t>Experimento</a:t>
                          </a:r>
                          <a:endParaRPr lang="es-CO" sz="1100" b="1" dirty="0">
                            <a:latin typeface="Book Antiqua" panose="02040602050305030304" pitchFamily="18" charset="0"/>
                          </a:endParaRPr>
                        </a:p>
                      </a:txBody>
                      <a:tcPr/>
                    </a:tc>
                    <a:tc>
                      <a:txBody>
                        <a:bodyPr/>
                        <a:lstStyle/>
                        <a:p>
                          <a:endParaRPr lang="es-CO"/>
                        </a:p>
                      </a:txBody>
                      <a:tcPr>
                        <a:blipFill rotWithShape="0">
                          <a:blip r:embed="rId10"/>
                          <a:stretch>
                            <a:fillRect l="-243662" t="-2273" r="-692958" b="-211364"/>
                          </a:stretch>
                        </a:blipFill>
                      </a:tcPr>
                    </a:tc>
                    <a:tc>
                      <a:txBody>
                        <a:bodyPr/>
                        <a:lstStyle/>
                        <a:p>
                          <a:endParaRPr lang="es-CO"/>
                        </a:p>
                      </a:txBody>
                      <a:tcPr>
                        <a:blipFill rotWithShape="0">
                          <a:blip r:embed="rId10"/>
                          <a:stretch>
                            <a:fillRect l="-274157" t="-2273" r="-452809" b="-211364"/>
                          </a:stretch>
                        </a:blipFill>
                      </a:tcPr>
                    </a:tc>
                    <a:tc>
                      <a:txBody>
                        <a:bodyPr/>
                        <a:lstStyle/>
                        <a:p>
                          <a:endParaRPr lang="es-CO"/>
                        </a:p>
                      </a:txBody>
                      <a:tcPr>
                        <a:blipFill rotWithShape="0">
                          <a:blip r:embed="rId10"/>
                          <a:stretch>
                            <a:fillRect l="-416250" t="-2273" r="-403750" b="-211364"/>
                          </a:stretch>
                        </a:blipFill>
                      </a:tcPr>
                    </a:tc>
                    <a:tc>
                      <a:txBody>
                        <a:bodyPr/>
                        <a:lstStyle/>
                        <a:p>
                          <a:endParaRPr lang="es-CO"/>
                        </a:p>
                      </a:txBody>
                      <a:tcPr>
                        <a:blipFill rotWithShape="0">
                          <a:blip r:embed="rId10"/>
                          <a:stretch>
                            <a:fillRect l="-335772" t="-2273" r="-162602" b="-211364"/>
                          </a:stretch>
                        </a:blipFill>
                      </a:tcPr>
                    </a:tc>
                    <a:tc>
                      <a:txBody>
                        <a:bodyPr/>
                        <a:lstStyle/>
                        <a:p>
                          <a:endParaRPr lang="es-CO"/>
                        </a:p>
                      </a:txBody>
                      <a:tcPr>
                        <a:blipFill rotWithShape="0">
                          <a:blip r:embed="rId10"/>
                          <a:stretch>
                            <a:fillRect l="-425397" t="-2273" r="-58730" b="-211364"/>
                          </a:stretch>
                        </a:blipFill>
                      </a:tcPr>
                    </a:tc>
                    <a:tc>
                      <a:txBody>
                        <a:bodyPr/>
                        <a:lstStyle/>
                        <a:p>
                          <a:endParaRPr lang="es-CO"/>
                        </a:p>
                      </a:txBody>
                      <a:tcPr>
                        <a:blipFill rotWithShape="0">
                          <a:blip r:embed="rId10"/>
                          <a:stretch>
                            <a:fillRect l="-919444" t="-2273" r="-2778" b="-211364"/>
                          </a:stretch>
                        </a:blipFill>
                      </a:tcPr>
                    </a:tc>
                  </a:tr>
                  <a:tr h="263109">
                    <a:tc>
                      <a:txBody>
                        <a:bodyPr/>
                        <a:lstStyle/>
                        <a:p>
                          <a:endParaRPr lang="es-CO"/>
                        </a:p>
                      </a:txBody>
                      <a:tcPr>
                        <a:blipFill rotWithShape="0">
                          <a:blip r:embed="rId10"/>
                          <a:stretch>
                            <a:fillRect l="-581" t="-102273" r="-327326" b="-111364"/>
                          </a:stretch>
                        </a:blipFill>
                      </a:tcPr>
                    </a:tc>
                    <a:tc>
                      <a:txBody>
                        <a:bodyPr/>
                        <a:lstStyle/>
                        <a:p>
                          <a:pPr algn="ctr"/>
                          <a:r>
                            <a:rPr lang="es-CO" sz="1100" dirty="0" smtClean="0">
                              <a:latin typeface="Book Antiqua" panose="02040602050305030304" pitchFamily="18" charset="0"/>
                            </a:rPr>
                            <a:t>0.5</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3.1</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2.23</a:t>
                          </a:r>
                          <a:endParaRPr lang="es-CO" sz="1100" dirty="0">
                            <a:latin typeface="Book Antiqua" panose="02040602050305030304" pitchFamily="18" charset="0"/>
                          </a:endParaRPr>
                        </a:p>
                      </a:txBody>
                      <a:tcPr/>
                    </a:tc>
                    <a:tc>
                      <a:txBody>
                        <a:bodyPr/>
                        <a:lstStyle/>
                        <a:p>
                          <a:endParaRPr lang="es-CO"/>
                        </a:p>
                      </a:txBody>
                      <a:tcPr>
                        <a:blipFill rotWithShape="0">
                          <a:blip r:embed="rId10"/>
                          <a:stretch>
                            <a:fillRect l="-335772" t="-102273" r="-162602" b="-111364"/>
                          </a:stretch>
                        </a:blipFill>
                      </a:tcPr>
                    </a:tc>
                    <a:tc>
                      <a:txBody>
                        <a:bodyPr/>
                        <a:lstStyle/>
                        <a:p>
                          <a:endParaRPr lang="es-CO"/>
                        </a:p>
                      </a:txBody>
                      <a:tcPr>
                        <a:blipFill rotWithShape="0">
                          <a:blip r:embed="rId10"/>
                          <a:stretch>
                            <a:fillRect l="-425397" t="-102273" r="-58730" b="-111364"/>
                          </a:stretch>
                        </a:blipFill>
                      </a:tcPr>
                    </a:tc>
                    <a:tc>
                      <a:txBody>
                        <a:bodyPr/>
                        <a:lstStyle/>
                        <a:p>
                          <a:pPr algn="ctr"/>
                          <a:r>
                            <a:rPr lang="es-CO" sz="1100" dirty="0" smtClean="0">
                              <a:latin typeface="Book Antiqua" panose="02040602050305030304" pitchFamily="18" charset="0"/>
                            </a:rPr>
                            <a:t>0.64</a:t>
                          </a:r>
                          <a:endParaRPr lang="es-CO" sz="1100" dirty="0">
                            <a:latin typeface="Book Antiqua" panose="02040602050305030304" pitchFamily="18" charset="0"/>
                          </a:endParaRPr>
                        </a:p>
                      </a:txBody>
                      <a:tcPr/>
                    </a:tc>
                  </a:tr>
                  <a:tr h="2631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100" dirty="0" smtClean="0">
                              <a:latin typeface="Book Antiqua" panose="02040602050305030304" pitchFamily="18" charset="0"/>
                            </a:rPr>
                            <a:t>Completo </a:t>
                          </a:r>
                          <a:r>
                            <a:rPr lang="es-CO" sz="1000" dirty="0" smtClean="0">
                              <a:latin typeface="Book Antiqua" panose="02040602050305030304" pitchFamily="18" charset="0"/>
                            </a:rPr>
                            <a:t>(</a:t>
                          </a:r>
                          <a:r>
                            <a:rPr lang="es-CO" sz="1000" dirty="0" smtClean="0">
                              <a:latin typeface="Book Antiqua" panose="02040602050305030304" pitchFamily="18" charset="0"/>
                            </a:rPr>
                            <a:t>24)</a:t>
                          </a:r>
                          <a:endParaRPr lang="es-CO" sz="1000" dirty="0" smtClean="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0.48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19.98</a:t>
                          </a:r>
                          <a:endParaRPr lang="es-CO" sz="1100" dirty="0">
                            <a:latin typeface="Book Antiqua" panose="02040602050305030304" pitchFamily="18" charset="0"/>
                          </a:endParaRPr>
                        </a:p>
                      </a:txBody>
                      <a:tcPr/>
                    </a:tc>
                    <a:tc>
                      <a:txBody>
                        <a:bodyPr/>
                        <a:lstStyle/>
                        <a:p>
                          <a:pPr algn="ctr"/>
                          <a:r>
                            <a:rPr lang="es-CO" sz="1100" dirty="0" smtClean="0">
                              <a:latin typeface="Book Antiqua" panose="02040602050305030304" pitchFamily="18" charset="0"/>
                            </a:rPr>
                            <a:t>53.0</a:t>
                          </a:r>
                          <a:endParaRPr lang="es-CO" sz="1100" dirty="0">
                            <a:latin typeface="Book Antiqua" panose="02040602050305030304" pitchFamily="18" charset="0"/>
                          </a:endParaRPr>
                        </a:p>
                      </a:txBody>
                      <a:tcPr/>
                    </a:tc>
                    <a:tc>
                      <a:txBody>
                        <a:bodyPr/>
                        <a:lstStyle/>
                        <a:p>
                          <a:endParaRPr lang="es-CO"/>
                        </a:p>
                      </a:txBody>
                      <a:tcPr>
                        <a:blipFill rotWithShape="0">
                          <a:blip r:embed="rId10"/>
                          <a:stretch>
                            <a:fillRect l="-335772" t="-206977" r="-162602" b="-13953"/>
                          </a:stretch>
                        </a:blipFill>
                      </a:tcPr>
                    </a:tc>
                    <a:tc>
                      <a:txBody>
                        <a:bodyPr/>
                        <a:lstStyle/>
                        <a:p>
                          <a:endParaRPr lang="es-CO"/>
                        </a:p>
                      </a:txBody>
                      <a:tcPr>
                        <a:blipFill rotWithShape="0">
                          <a:blip r:embed="rId10"/>
                          <a:stretch>
                            <a:fillRect l="-425397" t="-206977" r="-58730" b="-13953"/>
                          </a:stretch>
                        </a:blipFill>
                      </a:tcPr>
                    </a:tc>
                    <a:tc>
                      <a:txBody>
                        <a:bodyPr/>
                        <a:lstStyle/>
                        <a:p>
                          <a:pPr algn="ctr"/>
                          <a:r>
                            <a:rPr lang="es-CO" sz="1100" dirty="0" smtClean="0">
                              <a:latin typeface="Book Antiqua" panose="02040602050305030304" pitchFamily="18" charset="0"/>
                            </a:rPr>
                            <a:t>2.1</a:t>
                          </a:r>
                          <a:endParaRPr lang="es-CO" sz="1100" dirty="0">
                            <a:latin typeface="Book Antiqua" panose="02040602050305030304" pitchFamily="18" charset="0"/>
                          </a:endParaRPr>
                        </a:p>
                      </a:txBody>
                      <a:tcPr/>
                    </a:tc>
                  </a:tr>
                </a:tbl>
              </a:graphicData>
            </a:graphic>
          </p:graphicFrame>
        </mc:Fallback>
      </mc:AlternateContent>
    </p:spTree>
    <p:extLst>
      <p:ext uri="{BB962C8B-B14F-4D97-AF65-F5344CB8AC3E}">
        <p14:creationId xmlns:p14="http://schemas.microsoft.com/office/powerpoint/2010/main" val="37565931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agen 4"/>
          <p:cNvPicPr/>
          <p:nvPr/>
        </p:nvPicPr>
        <p:blipFill>
          <a:blip r:embed="rId2"/>
          <a:stretch>
            <a:fillRect/>
          </a:stretch>
        </p:blipFill>
        <p:spPr>
          <a:xfrm>
            <a:off x="0" y="0"/>
            <a:ext cx="9143640" cy="5143320"/>
          </a:xfrm>
          <a:prstGeom prst="rect">
            <a:avLst/>
          </a:prstGeom>
          <a:ln>
            <a:noFill/>
          </a:ln>
        </p:spPr>
      </p:pic>
      <p:sp>
        <p:nvSpPr>
          <p:cNvPr id="143"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Resumen de los resultados</a:t>
            </a:r>
            <a:endParaRPr sz="2400" b="1" dirty="0">
              <a:latin typeface="Book Antiqua" panose="02040602050305030304" pitchFamily="18" charset="0"/>
            </a:endParaRPr>
          </a:p>
        </p:txBody>
      </p:sp>
      <p:sp>
        <p:nvSpPr>
          <p:cNvPr id="144" name="TextShape 2"/>
          <p:cNvSpPr txBox="1"/>
          <p:nvPr/>
        </p:nvSpPr>
        <p:spPr>
          <a:xfrm>
            <a:off x="311760" y="1152360"/>
            <a:ext cx="8520120" cy="3416040"/>
          </a:xfrm>
          <a:prstGeom prst="rect">
            <a:avLst/>
          </a:prstGeom>
        </p:spPr>
        <p:txBody>
          <a:bodyPr tIns="91440" bIns="91440"/>
          <a:lstStyle/>
          <a:p>
            <a:endParaRPr/>
          </a:p>
        </p:txBody>
      </p:sp>
      <p:sp>
        <p:nvSpPr>
          <p:cNvPr id="145" name="TextShape 3"/>
          <p:cNvSpPr txBox="1"/>
          <p:nvPr/>
        </p:nvSpPr>
        <p:spPr>
          <a:xfrm>
            <a:off x="8472600" y="4663080"/>
            <a:ext cx="548280" cy="393120"/>
          </a:xfrm>
          <a:prstGeom prst="rect">
            <a:avLst/>
          </a:prstGeom>
        </p:spPr>
        <p:txBody>
          <a:bodyPr tIns="91440" bIns="91440" anchor="ctr"/>
          <a:lstStyle/>
          <a:p>
            <a:pPr>
              <a:lnSpc>
                <a:spcPct val="100000"/>
              </a:lnSpc>
            </a:pPr>
            <a:fld id="{60F8B93A-96DA-46DC-B347-FDC7908B68D4}" type="slidenum">
              <a:rPr lang="es-MX" sz="1400">
                <a:solidFill>
                  <a:srgbClr val="000000"/>
                </a:solidFill>
                <a:latin typeface="Arial"/>
                <a:ea typeface="Arial"/>
              </a:rPr>
              <a:t>39</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1255668"/>
                <a:ext cx="8520120" cy="380053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Se observa claramente que los experimentos con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oMath>
                </a14:m>
                <a:r>
                  <a:rPr lang="es-MX" dirty="0" smtClean="0">
                    <a:solidFill>
                      <a:srgbClr val="000000"/>
                    </a:solidFill>
                    <a:latin typeface="Book Antiqua" panose="02040602050305030304" pitchFamily="18" charset="0"/>
                  </a:rPr>
                  <a:t> fijo y sin materia oscura son los que dan valores más consistentes en los parámetros.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Se muestra en todos los experimentos que los términos cruzados en la ecuación (1) son fundamentales para un buen modelamiento.</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Es notoria la importancia de las restricciones para el espacio de parámetros porque algunas veces el mejor ajuste de la curva se puede hacer con valores descabellados de los parámetros.</a:t>
                </a:r>
              </a:p>
              <a:p>
                <a:pPr marL="285750" indent="-285750">
                  <a:lnSpc>
                    <a:spcPct val="100000"/>
                  </a:lnSpc>
                  <a:buFontTx/>
                  <a:buChar char="-"/>
                </a:pPr>
                <a:endParaRPr lang="es-MX" dirty="0">
                  <a:solidFill>
                    <a:srgbClr val="000000"/>
                  </a:solidFill>
                  <a:latin typeface="Book Antiqua" panose="02040602050305030304" pitchFamily="18" charset="0"/>
                </a:endParaRPr>
              </a:p>
            </p:txBody>
          </p:sp>
        </mc:Choice>
        <mc:Fallback xmlns="">
          <p:sp>
            <p:nvSpPr>
              <p:cNvPr id="6" name="TextShape 2"/>
              <p:cNvSpPr txBox="1">
                <a:spLocks noRot="1" noChangeAspect="1" noMove="1" noResize="1" noEditPoints="1" noAdjustHandles="1" noChangeArrowheads="1" noChangeShapeType="1" noTextEdit="1"/>
              </p:cNvSpPr>
              <p:nvPr/>
            </p:nvSpPr>
            <p:spPr>
              <a:xfrm>
                <a:off x="311760" y="1255668"/>
                <a:ext cx="8520120" cy="3800532"/>
              </a:xfrm>
              <a:prstGeom prst="rect">
                <a:avLst/>
              </a:prstGeom>
              <a:blipFill rotWithShape="0">
                <a:blip r:embed="rId3"/>
                <a:stretch>
                  <a:fillRect l="-429" r="-1144"/>
                </a:stretch>
              </a:blipFill>
            </p:spPr>
            <p:txBody>
              <a:bodyPr/>
              <a:lstStyle/>
              <a:p>
                <a:r>
                  <a:rPr lang="es-CO">
                    <a:noFill/>
                  </a:rPr>
                  <a:t> </a:t>
                </a:r>
              </a:p>
            </p:txBody>
          </p:sp>
        </mc:Fallback>
      </mc:AlternateContent>
      <p:sp>
        <p:nvSpPr>
          <p:cNvPr id="7" name="CuadroTexto 6"/>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160980"/>
                <a:ext cx="8236339" cy="3801438"/>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La formación </a:t>
                </a:r>
                <a:r>
                  <a:rPr lang="es-MX" dirty="0">
                    <a:solidFill>
                      <a:srgbClr val="000000"/>
                    </a:solidFill>
                    <a:latin typeface="Book Antiqua" panose="02040602050305030304" pitchFamily="18" charset="0"/>
                    <a:ea typeface="Crimson Text"/>
                  </a:rPr>
                  <a:t>de los cúmulos </a:t>
                </a:r>
                <a:r>
                  <a:rPr lang="es-MX" dirty="0" smtClean="0">
                    <a:solidFill>
                      <a:srgbClr val="000000"/>
                    </a:solidFill>
                    <a:latin typeface="Book Antiqua" panose="02040602050305030304" pitchFamily="18" charset="0"/>
                    <a:ea typeface="Crimson Text"/>
                  </a:rPr>
                  <a:t>globulares es un tema debatido.</a:t>
                </a:r>
              </a:p>
              <a:p>
                <a:pPr>
                  <a:lnSpc>
                    <a:spcPct val="100000"/>
                  </a:lnSpc>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La composición de estos sistemas estelares es también lo es ya que no se sabe si tienen materia oscura.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Sería posible que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Crimson Text"/>
                  </a:rPr>
                  <a:t> </a:t>
                </a:r>
                <a:r>
                  <a:rPr lang="es-MX" dirty="0" err="1" smtClean="0">
                    <a:solidFill>
                      <a:srgbClr val="000000"/>
                    </a:solidFill>
                    <a:latin typeface="Book Antiqua" panose="02040602050305030304" pitchFamily="18" charset="0"/>
                    <a:ea typeface="Crimson Text"/>
                  </a:rPr>
                  <a:t>Centauri</a:t>
                </a:r>
                <a:r>
                  <a:rPr lang="es-MX" dirty="0" smtClean="0">
                    <a:solidFill>
                      <a:srgbClr val="000000"/>
                    </a:solidFill>
                    <a:latin typeface="Book Antiqua" panose="02040602050305030304" pitchFamily="18" charset="0"/>
                    <a:ea typeface="Crimson Text"/>
                  </a:rPr>
                  <a:t> sea el remanente del núcleo de una galaxia enana “absorbida” por la Vía Láctea.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Entender la composición de los cúmulos globulares ayudaría a entender mejor su formación y la de las galaxias a los que están ligados gravitacionalmente.</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Crimson Text"/>
                </a:endParaRPr>
              </a:p>
              <a:p>
                <a:pPr>
                  <a:lnSpc>
                    <a:spcPct val="100000"/>
                  </a:lnSpc>
                </a:pPr>
                <a:r>
                  <a:rPr lang="es-MX" sz="1600" dirty="0" smtClean="0">
                    <a:solidFill>
                      <a:srgbClr val="000000"/>
                    </a:solidFill>
                    <a:latin typeface="Book Antiqua" panose="02040602050305030304" pitchFamily="18" charset="0"/>
                    <a:ea typeface="Crimson Text"/>
                  </a:rPr>
                  <a:t> </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160980"/>
                <a:ext cx="8236339" cy="3801438"/>
              </a:xfrm>
              <a:prstGeom prst="rect">
                <a:avLst/>
              </a:prstGeom>
              <a:blipFill rotWithShape="0">
                <a:blip r:embed="rId3"/>
                <a:stretch>
                  <a:fillRect l="-4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4</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2</a:t>
            </a:r>
            <a:r>
              <a:rPr lang="es-MX" sz="2800" b="1" dirty="0" smtClean="0">
                <a:solidFill>
                  <a:srgbClr val="000000"/>
                </a:solidFill>
                <a:latin typeface="Book Antiqua" panose="02040602050305030304" pitchFamily="18" charset="0"/>
                <a:ea typeface="Arial"/>
              </a:rPr>
              <a:t>. Escenario y Contexto</a:t>
            </a:r>
            <a:endParaRPr b="1" dirty="0">
              <a:latin typeface="Book Antiqua" panose="02040602050305030304" pitchFamily="18" charset="0"/>
            </a:endParaRPr>
          </a:p>
        </p:txBody>
      </p:sp>
    </p:spTree>
    <p:extLst>
      <p:ext uri="{BB962C8B-B14F-4D97-AF65-F5344CB8AC3E}">
        <p14:creationId xmlns:p14="http://schemas.microsoft.com/office/powerpoint/2010/main" val="4113134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311760" y="291240"/>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Crimson Text"/>
              </a:rPr>
              <a:t>9. Conclusiones</a:t>
            </a:r>
            <a:endParaRPr b="1" dirty="0">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40</a:t>
            </a:fld>
            <a:endParaRPr/>
          </a:p>
        </p:txBody>
      </p:sp>
      <p:sp>
        <p:nvSpPr>
          <p:cNvPr id="6" name="TextShape 2"/>
          <p:cNvSpPr txBox="1"/>
          <p:nvPr/>
        </p:nvSpPr>
        <p:spPr>
          <a:xfrm>
            <a:off x="311760" y="976952"/>
            <a:ext cx="8520120" cy="4079248"/>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Se logra una buena consistencia entre varios de nuestros experimentos con los valores esperados. Lo que sugiere que introducir materia oscura en el modelamiento de masa del cúmulo puede ser una buena estrategia para  entender su formación.</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Según nuestro resultados, Omega </a:t>
            </a:r>
            <a:r>
              <a:rPr lang="es-MX" sz="1600" dirty="0" err="1" smtClean="0">
                <a:solidFill>
                  <a:srgbClr val="000000"/>
                </a:solidFill>
                <a:latin typeface="Book Antiqua" panose="02040602050305030304" pitchFamily="18" charset="0"/>
              </a:rPr>
              <a:t>Centauri</a:t>
            </a:r>
            <a:r>
              <a:rPr lang="es-MX" sz="1600" dirty="0" smtClean="0">
                <a:solidFill>
                  <a:srgbClr val="000000"/>
                </a:solidFill>
                <a:latin typeface="Book Antiqua" panose="02040602050305030304" pitchFamily="18" charset="0"/>
              </a:rPr>
              <a:t> podría tener un halo de materia oscura del mismo orden o un poco menor que el de materia </a:t>
            </a:r>
            <a:r>
              <a:rPr lang="es-MX" sz="1600" dirty="0" err="1" smtClean="0">
                <a:solidFill>
                  <a:srgbClr val="000000"/>
                </a:solidFill>
                <a:latin typeface="Book Antiqua" panose="02040602050305030304" pitchFamily="18" charset="0"/>
              </a:rPr>
              <a:t>bariónica</a:t>
            </a:r>
            <a:r>
              <a:rPr lang="es-MX" sz="1600" dirty="0" smtClean="0">
                <a:solidFill>
                  <a:srgbClr val="000000"/>
                </a:solidFill>
                <a:latin typeface="Book Antiqua" panose="02040602050305030304" pitchFamily="18" charset="0"/>
              </a:rPr>
              <a:t> y este sería más diluido que el halo estelar.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Los modelos sin materia oscura reproducen muy bien las observaciones y tienen resultados convergentes, pero esto no significa que este sea el modelo ideal ya que la materia oscura podría ser más baja que la estelar haciendo su detección más complicada. </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La presencia de materia oscura en el cúmulo entra en concordancia con la teoría de que éste es el remanente de una galaxia enana que fue “absorbida” por la Vía Láctea por lo que este mismo modelamiento se deberá hacer en otros cúmulos globulares masivos para descartar esta teoría</a:t>
            </a:r>
            <a:r>
              <a:rPr lang="es-CO" dirty="0" smtClean="0">
                <a:latin typeface="Book Antiqua" panose="02040602050305030304" pitchFamily="18" charset="0"/>
              </a:rPr>
              <a:t>.</a:t>
            </a:r>
            <a:endParaRPr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59" y="246420"/>
            <a:ext cx="8520120" cy="572400"/>
          </a:xfrm>
          <a:prstGeom prst="rect">
            <a:avLst/>
          </a:prstGeom>
        </p:spPr>
        <p:txBody>
          <a:bodyPr tIns="91440" bIns="91440"/>
          <a:lstStyle/>
          <a:p>
            <a:pPr algn="ctr">
              <a:lnSpc>
                <a:spcPct val="100000"/>
              </a:lnSpc>
            </a:pPr>
            <a:r>
              <a:rPr lang="es-MX" sz="2400" b="1" dirty="0">
                <a:solidFill>
                  <a:srgbClr val="000000"/>
                </a:solidFill>
                <a:latin typeface="Book Antiqua" panose="02040602050305030304" pitchFamily="18" charset="0"/>
                <a:ea typeface="Crimson Text"/>
              </a:rPr>
              <a:t>Agradecimientos</a:t>
            </a:r>
            <a:endParaRPr sz="2400" b="1" dirty="0">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41</a:t>
            </a:fld>
            <a:endParaRPr/>
          </a:p>
        </p:txBody>
      </p:sp>
      <p:sp>
        <p:nvSpPr>
          <p:cNvPr id="6" name="TextShape 2"/>
          <p:cNvSpPr txBox="1"/>
          <p:nvPr/>
        </p:nvSpPr>
        <p:spPr>
          <a:xfrm>
            <a:off x="311759" y="976952"/>
            <a:ext cx="8390451" cy="3800532"/>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mi asesor Juan Carlos Muñoz, por su constante apoyo, dedicación y voluntad para la realización de este trabajo, como también por sus enseñanzas de vida.</a:t>
            </a:r>
          </a:p>
          <a:p>
            <a:pPr marL="285750" indent="-285750">
              <a:lnSpc>
                <a:spcPct val="100000"/>
              </a:lnSpc>
              <a:buFont typeface="Wingdings" panose="05000000000000000000" pitchFamily="2" charset="2"/>
              <a:buChar char="ü"/>
            </a:pPr>
            <a:endParaRPr lang="es-CO" sz="1600" dirty="0" smtClean="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Jorge Zuluaga, por su empeño en conseguir la excelencia para nuestro pregrado y la fundación del mismo.</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las personas del LNA y OPD por su amabilidad y actitud servicial en nuestra estadía en Brasil.</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investigadores en todo el mundo que nos brindaron la oportunidad de trabajar con sus datos y que siempre estaban dispuestos a responder preguntas. </a:t>
            </a: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colegas, amigos y compañeros que me acompañaron durante estos meses de trabajo.</a:t>
            </a:r>
            <a:endParaRPr sz="1600"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Crimson Text"/>
              </a:rPr>
              <a:t>Referencias</a:t>
            </a:r>
            <a:endParaRPr sz="2400" b="1" dirty="0">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42</a:t>
            </a:fld>
            <a:endParaRPr/>
          </a:p>
        </p:txBody>
      </p:sp>
      <p:sp>
        <p:nvSpPr>
          <p:cNvPr id="6" name="TextShape 2"/>
          <p:cNvSpPr txBox="1"/>
          <p:nvPr/>
        </p:nvSpPr>
        <p:spPr>
          <a:xfrm>
            <a:off x="311760" y="913500"/>
            <a:ext cx="8520120" cy="4142700"/>
          </a:xfrm>
          <a:prstGeom prst="rect">
            <a:avLst/>
          </a:prstGeom>
        </p:spPr>
        <p:txBody>
          <a:bodyPr tIns="91440" bIns="91440"/>
          <a:lstStyle/>
          <a:p>
            <a:r>
              <a:rPr lang="en-US" sz="1200" dirty="0" smtClean="0">
                <a:latin typeface="Book Antiqua" panose="02040602050305030304" pitchFamily="18" charset="0"/>
              </a:rPr>
              <a:t>[</a:t>
            </a:r>
            <a:r>
              <a:rPr lang="en-US" sz="1200" dirty="0">
                <a:latin typeface="Book Antiqua" panose="02040602050305030304" pitchFamily="18" charset="0"/>
              </a:rPr>
              <a:t>1</a:t>
            </a:r>
            <a:r>
              <a:rPr lang="en-US" sz="1200" dirty="0" smtClean="0">
                <a:latin typeface="Book Antiqua" panose="02040602050305030304" pitchFamily="18" charset="0"/>
              </a:rPr>
              <a:t>]  </a:t>
            </a:r>
            <a:r>
              <a:rPr lang="en-US" sz="1200" dirty="0" err="1" smtClean="0">
                <a:latin typeface="Book Antiqua" panose="02040602050305030304" pitchFamily="18" charset="0"/>
              </a:rPr>
              <a:t>Binney</a:t>
            </a:r>
            <a:r>
              <a:rPr lang="en-US" sz="1200" dirty="0" smtClean="0">
                <a:latin typeface="Book Antiqua" panose="02040602050305030304" pitchFamily="18" charset="0"/>
              </a:rPr>
              <a:t> </a:t>
            </a:r>
            <a:r>
              <a:rPr lang="en-US" sz="1200" dirty="0">
                <a:latin typeface="Book Antiqua" panose="02040602050305030304" pitchFamily="18" charset="0"/>
              </a:rPr>
              <a:t>J., Tremaine S.. Galactic Dynamics. Princeton University Press, 1994</a:t>
            </a:r>
            <a:r>
              <a:rPr lang="en-US" sz="1200" dirty="0" smtClean="0">
                <a:latin typeface="Book Antiqua" panose="02040602050305030304" pitchFamily="18" charset="0"/>
              </a:rPr>
              <a:t>.</a:t>
            </a:r>
          </a:p>
          <a:p>
            <a:r>
              <a:rPr lang="it-IT" sz="1200" dirty="0" smtClean="0">
                <a:latin typeface="Book Antiqua" panose="02040602050305030304" pitchFamily="18" charset="0"/>
              </a:rPr>
              <a:t>[</a:t>
            </a:r>
            <a:r>
              <a:rPr lang="it-IT" sz="1200" dirty="0">
                <a:latin typeface="Book Antiqua" panose="02040602050305030304" pitchFamily="18" charset="0"/>
              </a:rPr>
              <a:t>2</a:t>
            </a:r>
            <a:r>
              <a:rPr lang="it-IT" sz="1200" dirty="0" smtClean="0">
                <a:latin typeface="Book Antiqua" panose="02040602050305030304" pitchFamily="18" charset="0"/>
              </a:rPr>
              <a:t>]  R</a:t>
            </a:r>
            <a:r>
              <a:rPr lang="it-IT" sz="1200" dirty="0">
                <a:latin typeface="Book Antiqua" panose="02040602050305030304" pitchFamily="18" charset="0"/>
              </a:rPr>
              <a:t>. Ibata, C. Nipoti, A. Sollima et. al. Do globular clusters possess Dark </a:t>
            </a:r>
            <a:r>
              <a:rPr lang="it-IT" sz="1200" dirty="0" smtClean="0">
                <a:latin typeface="Book Antiqua" panose="02040602050305030304" pitchFamily="18" charset="0"/>
              </a:rPr>
              <a:t>Matter </a:t>
            </a:r>
            <a:r>
              <a:rPr lang="es-CO" sz="1200" dirty="0" smtClean="0">
                <a:latin typeface="Book Antiqua" panose="02040602050305030304" pitchFamily="18" charset="0"/>
              </a:rPr>
              <a:t>halos</a:t>
            </a:r>
            <a:r>
              <a:rPr lang="es-CO" sz="1200" dirty="0">
                <a:latin typeface="Book Antiqua" panose="02040602050305030304" pitchFamily="18" charset="0"/>
              </a:rPr>
              <a:t>?. MNRAS, Ras 2012</a:t>
            </a:r>
            <a:r>
              <a:rPr lang="es-CO" sz="1200" dirty="0" smtClean="0">
                <a:latin typeface="Book Antiqua" panose="02040602050305030304" pitchFamily="18" charset="0"/>
              </a:rPr>
              <a:t>.</a:t>
            </a:r>
          </a:p>
          <a:p>
            <a:r>
              <a:rPr lang="en-US" sz="1200" dirty="0" smtClean="0">
                <a:latin typeface="Book Antiqua" panose="02040602050305030304" pitchFamily="18" charset="0"/>
              </a:rPr>
              <a:t>[</a:t>
            </a:r>
            <a:r>
              <a:rPr lang="en-US" sz="1200" dirty="0">
                <a:latin typeface="Book Antiqua" panose="02040602050305030304" pitchFamily="18" charset="0"/>
              </a:rPr>
              <a:t>3</a:t>
            </a:r>
            <a:r>
              <a:rPr lang="en-US" sz="1200" dirty="0" smtClean="0">
                <a:latin typeface="Book Antiqua" panose="02040602050305030304" pitchFamily="18" charset="0"/>
              </a:rPr>
              <a:t>]  P</a:t>
            </a:r>
            <a:r>
              <a:rPr lang="en-US" sz="1200" dirty="0">
                <a:latin typeface="Book Antiqua" panose="02040602050305030304" pitchFamily="18" charset="0"/>
              </a:rPr>
              <a:t>. J. E. Peebles &amp; R. H. </a:t>
            </a:r>
            <a:r>
              <a:rPr lang="en-US" sz="1200" dirty="0" err="1">
                <a:latin typeface="Book Antiqua" panose="02040602050305030304" pitchFamily="18" charset="0"/>
              </a:rPr>
              <a:t>Dicke</a:t>
            </a:r>
            <a:r>
              <a:rPr lang="en-US" sz="1200" dirty="0">
                <a:latin typeface="Book Antiqua" panose="02040602050305030304" pitchFamily="18" charset="0"/>
              </a:rPr>
              <a:t>. Origin of the Globular Star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a:t>
            </a:r>
            <a:r>
              <a:rPr lang="es-CO" sz="1200" dirty="0" err="1">
                <a:latin typeface="Book Antiqua" panose="02040602050305030304" pitchFamily="18" charset="0"/>
              </a:rPr>
              <a:t>December</a:t>
            </a:r>
            <a:r>
              <a:rPr lang="es-CO" sz="1200" dirty="0">
                <a:latin typeface="Book Antiqua" panose="02040602050305030304" pitchFamily="18" charset="0"/>
              </a:rPr>
              <a:t> 1968.</a:t>
            </a:r>
          </a:p>
          <a:p>
            <a:r>
              <a:rPr lang="es-CO" sz="1200" dirty="0" smtClean="0">
                <a:latin typeface="Book Antiqua" panose="02040602050305030304" pitchFamily="18" charset="0"/>
              </a:rPr>
              <a:t>[4]  R</a:t>
            </a:r>
            <a:r>
              <a:rPr lang="es-CO" sz="1200" dirty="0">
                <a:latin typeface="Book Antiqua" panose="02040602050305030304" pitchFamily="18" charset="0"/>
              </a:rPr>
              <a:t>. G. </a:t>
            </a:r>
            <a:r>
              <a:rPr lang="es-CO" sz="1200" dirty="0" err="1">
                <a:latin typeface="Book Antiqua" panose="02040602050305030304" pitchFamily="18" charset="0"/>
              </a:rPr>
              <a:t>Gratton</a:t>
            </a:r>
            <a:r>
              <a:rPr lang="es-CO" sz="1200" dirty="0">
                <a:latin typeface="Book Antiqua" panose="02040602050305030304" pitchFamily="18" charset="0"/>
              </a:rPr>
              <a:t>, E. Carreta, A. </a:t>
            </a:r>
            <a:r>
              <a:rPr lang="es-CO" sz="1200" dirty="0" err="1">
                <a:latin typeface="Book Antiqua" panose="02040602050305030304" pitchFamily="18" charset="0"/>
              </a:rPr>
              <a:t>Bragaglia</a:t>
            </a:r>
            <a:r>
              <a:rPr lang="es-CO" sz="1200" dirty="0">
                <a:latin typeface="Book Antiqua" panose="02040602050305030304" pitchFamily="18" charset="0"/>
              </a:rPr>
              <a:t> </a:t>
            </a:r>
            <a:r>
              <a:rPr lang="es-CO" sz="1200" dirty="0" err="1">
                <a:latin typeface="Book Antiqua" panose="02040602050305030304" pitchFamily="18" charset="0"/>
              </a:rPr>
              <a:t>Multiple</a:t>
            </a:r>
            <a:r>
              <a:rPr lang="es-CO" sz="1200" dirty="0">
                <a:latin typeface="Book Antiqua" panose="02040602050305030304" pitchFamily="18" charset="0"/>
              </a:rPr>
              <a:t> </a:t>
            </a:r>
            <a:r>
              <a:rPr lang="es-CO" sz="1200" dirty="0" err="1">
                <a:latin typeface="Book Antiqua" panose="02040602050305030304" pitchFamily="18" charset="0"/>
              </a:rPr>
              <a:t>populations</a:t>
            </a:r>
            <a:r>
              <a:rPr lang="es-CO" sz="1200" dirty="0">
                <a:latin typeface="Book Antiqua" panose="02040602050305030304" pitchFamily="18" charset="0"/>
              </a:rPr>
              <a:t> in Globular </a:t>
            </a:r>
            <a:r>
              <a:rPr lang="es-CO" sz="1200" dirty="0" err="1" smtClean="0">
                <a:latin typeface="Book Antiqua" panose="02040602050305030304" pitchFamily="18" charset="0"/>
              </a:rPr>
              <a:t>Clusters</a:t>
            </a:r>
            <a:r>
              <a:rPr lang="es-CO" sz="1200" dirty="0" smtClean="0">
                <a:latin typeface="Book Antiqua" panose="02040602050305030304" pitchFamily="18" charset="0"/>
              </a:rPr>
              <a:t>. </a:t>
            </a:r>
            <a:r>
              <a:rPr lang="en-US" sz="1200" dirty="0" smtClean="0">
                <a:latin typeface="Book Antiqua" panose="02040602050305030304" pitchFamily="18" charset="0"/>
              </a:rPr>
              <a:t>The </a:t>
            </a:r>
            <a:r>
              <a:rPr lang="en-US" sz="1200" dirty="0">
                <a:latin typeface="Book Antiqua" panose="02040602050305030304" pitchFamily="18" charset="0"/>
              </a:rPr>
              <a:t>Astronomy and Astrophysics Review, 2012.</a:t>
            </a:r>
          </a:p>
          <a:p>
            <a:r>
              <a:rPr lang="en-US" sz="1200" dirty="0" smtClean="0">
                <a:latin typeface="Book Antiqua" panose="02040602050305030304" pitchFamily="18" charset="0"/>
              </a:rPr>
              <a:t>[5]  Richard </a:t>
            </a:r>
            <a:r>
              <a:rPr lang="en-US" sz="1200" dirty="0">
                <a:latin typeface="Book Antiqua" panose="02040602050305030304" pitchFamily="18" charset="0"/>
              </a:rPr>
              <a:t>B. Larson. Globular Clusters as Fossils of Galaxy Formation. Yale </a:t>
            </a:r>
            <a:r>
              <a:rPr lang="en-US" sz="1200" dirty="0" smtClean="0">
                <a:latin typeface="Book Antiqua" panose="02040602050305030304" pitchFamily="18" charset="0"/>
              </a:rPr>
              <a:t>Astronomy </a:t>
            </a:r>
            <a:r>
              <a:rPr lang="es-CO" sz="1200" dirty="0" err="1" smtClean="0">
                <a:latin typeface="Book Antiqua" panose="02040602050305030304" pitchFamily="18" charset="0"/>
              </a:rPr>
              <a:t>Department</a:t>
            </a:r>
            <a:r>
              <a:rPr lang="es-CO" sz="1200" dirty="0" smtClean="0">
                <a:latin typeface="Book Antiqua" panose="02040602050305030304" pitchFamily="18" charset="0"/>
              </a:rPr>
              <a:t>.</a:t>
            </a:r>
          </a:p>
          <a:p>
            <a:r>
              <a:rPr lang="en-US" sz="1200" dirty="0" smtClean="0">
                <a:latin typeface="Book Antiqua" panose="02040602050305030304" pitchFamily="18" charset="0"/>
              </a:rPr>
              <a:t>[6]  A</a:t>
            </a:r>
            <a:r>
              <a:rPr lang="en-US" sz="1200" dirty="0">
                <a:latin typeface="Book Antiqua" panose="02040602050305030304" pitchFamily="18" charset="0"/>
              </a:rPr>
              <a:t>. </a:t>
            </a:r>
            <a:r>
              <a:rPr lang="en-US" sz="1200" dirty="0" err="1">
                <a:latin typeface="Book Antiqua" panose="02040602050305030304" pitchFamily="18" charset="0"/>
              </a:rPr>
              <a:t>Klypin</a:t>
            </a:r>
            <a:r>
              <a:rPr lang="en-US" sz="1200" dirty="0">
                <a:latin typeface="Book Antiqua" panose="02040602050305030304" pitchFamily="18" charset="0"/>
              </a:rPr>
              <a:t> , A. V. </a:t>
            </a:r>
            <a:r>
              <a:rPr lang="en-US" sz="1200" dirty="0" err="1">
                <a:latin typeface="Book Antiqua" panose="02040602050305030304" pitchFamily="18" charset="0"/>
              </a:rPr>
              <a:t>Kravtsov</a:t>
            </a:r>
            <a:r>
              <a:rPr lang="en-US" sz="1200" dirty="0">
                <a:latin typeface="Book Antiqua" panose="02040602050305030304" pitchFamily="18" charset="0"/>
              </a:rPr>
              <a:t> et. al. Where Are the Missing Galactic Satellites? </a:t>
            </a:r>
            <a:r>
              <a:rPr lang="en-US" sz="1200" dirty="0" smtClean="0">
                <a:latin typeface="Book Antiqua" panose="02040602050305030304" pitchFamily="18" charset="0"/>
              </a:rPr>
              <a:t>The </a:t>
            </a:r>
            <a:r>
              <a:rPr lang="es-CO" sz="1200" dirty="0" smtClean="0">
                <a:latin typeface="Book Antiqua" panose="02040602050305030304" pitchFamily="18" charset="0"/>
              </a:rPr>
              <a:t>American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Society</a:t>
            </a:r>
            <a:r>
              <a:rPr lang="es-CO" sz="1200" dirty="0">
                <a:latin typeface="Book Antiqua" panose="02040602050305030304" pitchFamily="18" charset="0"/>
              </a:rPr>
              <a:t>, 1999.</a:t>
            </a:r>
          </a:p>
          <a:p>
            <a:r>
              <a:rPr lang="en-US" sz="1200" dirty="0" smtClean="0">
                <a:latin typeface="Book Antiqua" panose="02040602050305030304" pitchFamily="18" charset="0"/>
              </a:rPr>
              <a:t>[7]  S. </a:t>
            </a:r>
            <a:r>
              <a:rPr lang="en-US" sz="1200" dirty="0">
                <a:latin typeface="Book Antiqua" panose="02040602050305030304" pitchFamily="18" charset="0"/>
              </a:rPr>
              <a:t>M. Fall &amp; M. J. Rees. A theory for the origin of Globular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298: 18-26, 1985.</a:t>
            </a:r>
          </a:p>
          <a:p>
            <a:r>
              <a:rPr lang="en-US" sz="1200" dirty="0" smtClean="0">
                <a:latin typeface="Book Antiqua" panose="02040602050305030304" pitchFamily="18" charset="0"/>
              </a:rPr>
              <a:t>[</a:t>
            </a:r>
            <a:r>
              <a:rPr lang="en-US" sz="1200" dirty="0">
                <a:latin typeface="Book Antiqua" panose="02040602050305030304" pitchFamily="18" charset="0"/>
              </a:rPr>
              <a:t>8</a:t>
            </a:r>
            <a:r>
              <a:rPr lang="en-US" sz="1200" dirty="0" smtClean="0">
                <a:latin typeface="Book Antiqua" panose="02040602050305030304" pitchFamily="18" charset="0"/>
              </a:rPr>
              <a:t>]  C</a:t>
            </a:r>
            <a:r>
              <a:rPr lang="en-US" sz="1200" dirty="0">
                <a:latin typeface="Book Antiqua" panose="02040602050305030304" pitchFamily="18" charset="0"/>
              </a:rPr>
              <a:t>. Conroy, A. Loeb &amp; D. </a:t>
            </a:r>
            <a:r>
              <a:rPr lang="en-US" sz="1200" dirty="0" err="1">
                <a:latin typeface="Book Antiqua" panose="02040602050305030304" pitchFamily="18" charset="0"/>
              </a:rPr>
              <a:t>Spergel</a:t>
            </a:r>
            <a:r>
              <a:rPr lang="en-US" sz="1200" dirty="0">
                <a:latin typeface="Book Antiqua" panose="02040602050305030304" pitchFamily="18" charset="0"/>
              </a:rPr>
              <a:t> Evidence Against Dark Matter Halos </a:t>
            </a:r>
            <a:r>
              <a:rPr lang="en-US" sz="1200" dirty="0" smtClean="0">
                <a:latin typeface="Book Antiqua" panose="02040602050305030304" pitchFamily="18" charset="0"/>
              </a:rPr>
              <a:t>Surrounding the </a:t>
            </a:r>
            <a:r>
              <a:rPr lang="en-US" sz="1200" dirty="0">
                <a:latin typeface="Book Antiqua" panose="02040602050305030304" pitchFamily="18" charset="0"/>
              </a:rPr>
              <a:t>Globular Clusters MGC1 and NGC 2419 The Astrophysical Journal, </a:t>
            </a:r>
            <a:r>
              <a:rPr lang="en-US" sz="1200" dirty="0" smtClean="0">
                <a:latin typeface="Book Antiqua" panose="02040602050305030304" pitchFamily="18" charset="0"/>
              </a:rPr>
              <a:t>October </a:t>
            </a:r>
            <a:r>
              <a:rPr lang="es-CO" sz="1200" dirty="0" smtClean="0">
                <a:latin typeface="Book Antiqua" panose="02040602050305030304" pitchFamily="18" charset="0"/>
              </a:rPr>
              <a:t>11th </a:t>
            </a:r>
            <a:r>
              <a:rPr lang="es-CO" sz="1200" dirty="0">
                <a:latin typeface="Book Antiqua" panose="02040602050305030304" pitchFamily="18" charset="0"/>
              </a:rPr>
              <a:t>2009.</a:t>
            </a:r>
          </a:p>
          <a:p>
            <a:r>
              <a:rPr lang="it-IT" sz="1200" dirty="0" smtClean="0">
                <a:latin typeface="Book Antiqua" panose="02040602050305030304" pitchFamily="18" charset="0"/>
              </a:rPr>
              <a:t>[9]  V</a:t>
            </a:r>
            <a:r>
              <a:rPr lang="it-IT" sz="1200" dirty="0">
                <a:latin typeface="Book Antiqua" panose="02040602050305030304" pitchFamily="18" charset="0"/>
              </a:rPr>
              <a:t>. Guglielmo, N. Amoruso, A. Colombo Velocity dispersion in Elliptical </a:t>
            </a:r>
            <a:r>
              <a:rPr lang="it-IT" sz="1200" dirty="0" smtClean="0">
                <a:latin typeface="Book Antiqua" panose="02040602050305030304" pitchFamily="18" charset="0"/>
              </a:rPr>
              <a:t>Galaxies </a:t>
            </a:r>
            <a:r>
              <a:rPr lang="en-US" sz="1200" dirty="0" smtClean="0">
                <a:latin typeface="Book Antiqua" panose="02040602050305030304" pitchFamily="18" charset="0"/>
              </a:rPr>
              <a:t>The </a:t>
            </a:r>
            <a:r>
              <a:rPr lang="en-US" sz="1200" dirty="0">
                <a:latin typeface="Book Antiqua" panose="02040602050305030304" pitchFamily="18" charset="0"/>
              </a:rPr>
              <a:t>Sky as a laboratory, 2009.</a:t>
            </a:r>
          </a:p>
          <a:p>
            <a:r>
              <a:rPr lang="en-US" sz="1200" dirty="0">
                <a:latin typeface="Book Antiqua" panose="02040602050305030304" pitchFamily="18" charset="0"/>
              </a:rPr>
              <a:t>[</a:t>
            </a:r>
            <a:r>
              <a:rPr lang="en-US" sz="1200" dirty="0" smtClean="0">
                <a:latin typeface="Book Antiqua" panose="02040602050305030304" pitchFamily="18" charset="0"/>
              </a:rPr>
              <a:t>10]  Lars </a:t>
            </a:r>
            <a:r>
              <a:rPr lang="en-US" sz="1200" dirty="0" err="1">
                <a:latin typeface="Book Antiqua" panose="02040602050305030304" pitchFamily="18" charset="0"/>
              </a:rPr>
              <a:t>Hernquist</a:t>
            </a:r>
            <a:r>
              <a:rPr lang="en-US" sz="1200" dirty="0">
                <a:latin typeface="Book Antiqua" panose="02040602050305030304" pitchFamily="18" charset="0"/>
              </a:rPr>
              <a:t> An analytical model for spherical galaxies and bulges </a:t>
            </a:r>
            <a:r>
              <a:rPr lang="en-US" sz="1200" dirty="0" err="1">
                <a:latin typeface="Book Antiqua" panose="02040602050305030304" pitchFamily="18" charset="0"/>
              </a:rPr>
              <a:t>ApJ</a:t>
            </a:r>
            <a:r>
              <a:rPr lang="en-US" sz="1200" dirty="0">
                <a:latin typeface="Book Antiqua" panose="02040602050305030304" pitchFamily="18" charset="0"/>
              </a:rPr>
              <a:t>, </a:t>
            </a:r>
            <a:r>
              <a:rPr lang="en-US" sz="1200" dirty="0" smtClean="0">
                <a:latin typeface="Book Antiqua" panose="02040602050305030304" pitchFamily="18" charset="0"/>
              </a:rPr>
              <a:t>356:359- </a:t>
            </a:r>
            <a:r>
              <a:rPr lang="es-CO" sz="1200" dirty="0" smtClean="0">
                <a:latin typeface="Book Antiqua" panose="02040602050305030304" pitchFamily="18" charset="0"/>
              </a:rPr>
              <a:t>364</a:t>
            </a:r>
            <a:r>
              <a:rPr lang="es-CO" sz="1200" dirty="0">
                <a:latin typeface="Book Antiqua" panose="02040602050305030304" pitchFamily="18" charset="0"/>
              </a:rPr>
              <a:t>, 1990 June 20</a:t>
            </a:r>
            <a:r>
              <a:rPr lang="es-CO" sz="1200" dirty="0" smtClean="0">
                <a:latin typeface="Book Antiqua" panose="02040602050305030304" pitchFamily="18" charset="0"/>
              </a:rPr>
              <a:t>.</a:t>
            </a:r>
          </a:p>
          <a:p>
            <a:r>
              <a:rPr lang="es-CO" sz="1200" dirty="0" smtClean="0">
                <a:latin typeface="Book Antiqua" panose="02040602050305030304" pitchFamily="18" charset="0"/>
              </a:rPr>
              <a:t>[11]  </a:t>
            </a:r>
            <a:r>
              <a:rPr lang="es-CO" sz="1200" dirty="0" err="1" smtClean="0">
                <a:latin typeface="Book Antiqua" panose="02040602050305030304" pitchFamily="18" charset="0"/>
              </a:rPr>
              <a:t>Portegies</a:t>
            </a:r>
            <a:r>
              <a:rPr lang="es-CO" sz="1200" dirty="0" smtClean="0">
                <a:latin typeface="Book Antiqua" panose="02040602050305030304" pitchFamily="18" charset="0"/>
              </a:rPr>
              <a:t> </a:t>
            </a:r>
            <a:r>
              <a:rPr lang="es-CO" sz="1200" dirty="0" err="1">
                <a:latin typeface="Book Antiqua" panose="02040602050305030304" pitchFamily="18" charset="0"/>
              </a:rPr>
              <a:t>Zwart</a:t>
            </a:r>
            <a:r>
              <a:rPr lang="es-CO" sz="1200" dirty="0">
                <a:latin typeface="Book Antiqua" panose="02040602050305030304" pitchFamily="18" charset="0"/>
              </a:rPr>
              <a:t>, </a:t>
            </a:r>
            <a:r>
              <a:rPr lang="es-CO" sz="1200" dirty="0" err="1">
                <a:latin typeface="Book Antiqua" panose="02040602050305030304" pitchFamily="18" charset="0"/>
              </a:rPr>
              <a:t>Simon</a:t>
            </a:r>
            <a:r>
              <a:rPr lang="es-CO" sz="1200" dirty="0">
                <a:latin typeface="Book Antiqua" panose="02040602050305030304" pitchFamily="18" charset="0"/>
              </a:rPr>
              <a:t>; </a:t>
            </a:r>
            <a:r>
              <a:rPr lang="es-CO" sz="1200" dirty="0" err="1">
                <a:latin typeface="Book Antiqua" panose="02040602050305030304" pitchFamily="18" charset="0"/>
              </a:rPr>
              <a:t>McMillan</a:t>
            </a:r>
            <a:r>
              <a:rPr lang="es-CO" sz="1200" dirty="0">
                <a:latin typeface="Book Antiqua" panose="02040602050305030304" pitchFamily="18" charset="0"/>
              </a:rPr>
              <a:t>, Stephen L. W.; </a:t>
            </a:r>
            <a:r>
              <a:rPr lang="es-CO" sz="1200" dirty="0" err="1">
                <a:latin typeface="Book Antiqua" panose="02040602050305030304" pitchFamily="18" charset="0"/>
              </a:rPr>
              <a:t>Gieles</a:t>
            </a:r>
            <a:r>
              <a:rPr lang="es-CO" sz="1200" dirty="0">
                <a:latin typeface="Book Antiqua" panose="02040602050305030304" pitchFamily="18" charset="0"/>
              </a:rPr>
              <a:t>, Mark. Young </a:t>
            </a:r>
            <a:r>
              <a:rPr lang="es-CO" sz="1200" dirty="0" err="1" smtClean="0">
                <a:latin typeface="Book Antiqua" panose="02040602050305030304" pitchFamily="18" charset="0"/>
              </a:rPr>
              <a:t>Massive</a:t>
            </a:r>
            <a:r>
              <a:rPr lang="es-CO" sz="1200" dirty="0">
                <a:latin typeface="Book Antiqua" panose="02040602050305030304" pitchFamily="18" charset="0"/>
              </a:rPr>
              <a:t> </a:t>
            </a:r>
            <a:r>
              <a:rPr lang="en-US" sz="1200" dirty="0" smtClean="0">
                <a:latin typeface="Book Antiqua" panose="02040602050305030304" pitchFamily="18" charset="0"/>
              </a:rPr>
              <a:t>Star </a:t>
            </a:r>
            <a:r>
              <a:rPr lang="en-US" sz="1200" dirty="0">
                <a:latin typeface="Book Antiqua" panose="02040602050305030304" pitchFamily="18" charset="0"/>
              </a:rPr>
              <a:t>Clusters Annual Review of Astronomy and Astrophysics, vol. 48, p.431-493.</a:t>
            </a:r>
          </a:p>
          <a:p>
            <a:r>
              <a:rPr lang="es-CO" sz="1200" dirty="0" smtClean="0">
                <a:latin typeface="Book Antiqua" panose="02040602050305030304" pitchFamily="18" charset="0"/>
              </a:rPr>
              <a:t>[12</a:t>
            </a:r>
            <a:r>
              <a:rPr lang="es-CO" sz="1200" dirty="0">
                <a:latin typeface="Book Antiqua" panose="02040602050305030304" pitchFamily="18" charset="0"/>
              </a:rPr>
              <a:t>] </a:t>
            </a:r>
            <a:r>
              <a:rPr lang="es-CO" sz="1200" dirty="0" smtClean="0">
                <a:latin typeface="Book Antiqua" panose="02040602050305030304" pitchFamily="18" charset="0"/>
              </a:rPr>
              <a:t> Da </a:t>
            </a:r>
            <a:r>
              <a:rPr lang="es-CO" sz="1200" dirty="0">
                <a:latin typeface="Book Antiqua" panose="02040602050305030304" pitchFamily="18" charset="0"/>
              </a:rPr>
              <a:t>Costa, G. S. &amp; Coleman, Matthew G. A </a:t>
            </a:r>
            <a:r>
              <a:rPr lang="es-CO" sz="1200" dirty="0" err="1">
                <a:latin typeface="Book Antiqua" panose="02040602050305030304" pitchFamily="18" charset="0"/>
              </a:rPr>
              <a:t>Spectroscopic</a:t>
            </a:r>
            <a:r>
              <a:rPr lang="es-CO" sz="1200" dirty="0">
                <a:latin typeface="Book Antiqua" panose="02040602050305030304" pitchFamily="18" charset="0"/>
              </a:rPr>
              <a:t> </a:t>
            </a:r>
            <a:r>
              <a:rPr lang="es-CO" sz="1200" dirty="0" err="1">
                <a:latin typeface="Book Antiqua" panose="02040602050305030304" pitchFamily="18" charset="0"/>
              </a:rPr>
              <a:t>Survey</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a:t>
            </a:r>
            <a:r>
              <a:rPr lang="es-CO" sz="1200" dirty="0" err="1" smtClean="0">
                <a:latin typeface="Book Antiqua" panose="02040602050305030304" pitchFamily="18" charset="0"/>
              </a:rPr>
              <a:t>Omerga</a:t>
            </a:r>
            <a:r>
              <a:rPr lang="es-CO" sz="1200" dirty="0" smtClean="0">
                <a:latin typeface="Book Antiqua" panose="02040602050305030304" pitchFamily="18" charset="0"/>
              </a:rPr>
              <a:t> </a:t>
            </a:r>
            <a:r>
              <a:rPr lang="es-CO" sz="1200" dirty="0" err="1" smtClean="0">
                <a:latin typeface="Book Antiqua" panose="02040602050305030304" pitchFamily="18" charset="0"/>
              </a:rPr>
              <a:t>Centauri</a:t>
            </a:r>
            <a:r>
              <a:rPr lang="es-CO" sz="1200" dirty="0">
                <a:latin typeface="Book Antiqua" panose="02040602050305030304" pitchFamily="18" charset="0"/>
              </a:rPr>
              <a:t> </a:t>
            </a:r>
            <a:r>
              <a:rPr lang="en-US" sz="1200" dirty="0" smtClean="0">
                <a:latin typeface="Book Antiqua" panose="02040602050305030304" pitchFamily="18" charset="0"/>
              </a:rPr>
              <a:t>Members </a:t>
            </a:r>
            <a:r>
              <a:rPr lang="en-US" sz="1200" dirty="0">
                <a:latin typeface="Book Antiqua" panose="02040602050305030304" pitchFamily="18" charset="0"/>
              </a:rPr>
              <a:t>at and beyond the Cluster Tidal Radius The Astronomical Journal, </a:t>
            </a:r>
            <a:r>
              <a:rPr lang="en-US" sz="1200" dirty="0" smtClean="0">
                <a:latin typeface="Book Antiqua" panose="02040602050305030304" pitchFamily="18" charset="0"/>
              </a:rPr>
              <a:t>Volume 136</a:t>
            </a:r>
            <a:r>
              <a:rPr lang="en-US" sz="1200" dirty="0">
                <a:latin typeface="Book Antiqua" panose="02040602050305030304" pitchFamily="18" charset="0"/>
              </a:rPr>
              <a:t>, Issue 1, pp. 506-517 (2008</a:t>
            </a:r>
            <a:r>
              <a:rPr lang="en-US" sz="1200" dirty="0" smtClean="0">
                <a:latin typeface="Book Antiqua" panose="02040602050305030304" pitchFamily="18" charset="0"/>
              </a:rPr>
              <a:t>).</a:t>
            </a:r>
          </a:p>
          <a:p>
            <a:r>
              <a:rPr lang="en-US" sz="1200" dirty="0" smtClean="0">
                <a:latin typeface="Book Antiqua" panose="02040602050305030304" pitchFamily="18" charset="0"/>
              </a:rPr>
              <a:t>[13]  Merritt</a:t>
            </a:r>
            <a:r>
              <a:rPr lang="en-US" sz="1200" dirty="0">
                <a:latin typeface="Book Antiqua" panose="02040602050305030304" pitchFamily="18" charset="0"/>
              </a:rPr>
              <a:t>, David ; </a:t>
            </a:r>
            <a:r>
              <a:rPr lang="en-US" sz="1200" dirty="0" err="1">
                <a:latin typeface="Book Antiqua" panose="02040602050305030304" pitchFamily="18" charset="0"/>
              </a:rPr>
              <a:t>Meylan</a:t>
            </a:r>
            <a:r>
              <a:rPr lang="en-US" sz="1200" dirty="0">
                <a:latin typeface="Book Antiqua" panose="02040602050305030304" pitchFamily="18" charset="0"/>
              </a:rPr>
              <a:t>, Georges &amp; Mayor, Michel. The stellar dynamics of O</a:t>
            </a:r>
            <a:r>
              <a:rPr lang="en-US" sz="1200" dirty="0" smtClean="0">
                <a:latin typeface="Book Antiqua" panose="02040602050305030304" pitchFamily="18" charset="0"/>
              </a:rPr>
              <a:t>mega </a:t>
            </a:r>
            <a:r>
              <a:rPr lang="es-CO" sz="1200" dirty="0" err="1">
                <a:latin typeface="Book Antiqua" panose="02040602050305030304" pitchFamily="18" charset="0"/>
              </a:rPr>
              <a:t>C</a:t>
            </a:r>
            <a:r>
              <a:rPr lang="es-CO" sz="1200" dirty="0" err="1" smtClean="0">
                <a:latin typeface="Book Antiqua" panose="02040602050305030304" pitchFamily="18" charset="0"/>
              </a:rPr>
              <a:t>entauri</a:t>
            </a:r>
            <a:r>
              <a:rPr lang="es-CO" sz="1200" dirty="0" smtClean="0">
                <a:latin typeface="Book Antiqua" panose="02040602050305030304" pitchFamily="18" charset="0"/>
              </a:rPr>
              <a:t>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Journal</a:t>
            </a:r>
            <a:r>
              <a:rPr lang="es-CO" sz="1200" dirty="0">
                <a:latin typeface="Book Antiqua" panose="02040602050305030304" pitchFamily="18" charset="0"/>
              </a:rPr>
              <a:t> v.114, p. 1074-1086 (1997).</a:t>
            </a:r>
          </a:p>
          <a:p>
            <a:r>
              <a:rPr lang="es-CO" sz="1200" dirty="0" smtClean="0">
                <a:latin typeface="Book Antiqua" panose="02040602050305030304" pitchFamily="18" charset="0"/>
              </a:rPr>
              <a:t>[14]  </a:t>
            </a:r>
            <a:r>
              <a:rPr lang="es-CO" sz="1200" dirty="0">
                <a:latin typeface="Book Antiqua" panose="02040602050305030304" pitchFamily="18" charset="0"/>
              </a:rPr>
              <a:t>Noyola, Eva; </a:t>
            </a:r>
            <a:r>
              <a:rPr lang="es-CO" sz="1200" dirty="0" err="1">
                <a:latin typeface="Book Antiqua" panose="02040602050305030304" pitchFamily="18" charset="0"/>
              </a:rPr>
              <a:t>Gebhardt</a:t>
            </a:r>
            <a:r>
              <a:rPr lang="es-CO" sz="1200" dirty="0">
                <a:latin typeface="Book Antiqua" panose="02040602050305030304" pitchFamily="18" charset="0"/>
              </a:rPr>
              <a:t>, Karl. et al. </a:t>
            </a:r>
            <a:r>
              <a:rPr lang="es-CO" sz="1200" dirty="0" err="1">
                <a:latin typeface="Book Antiqua" panose="02040602050305030304" pitchFamily="18" charset="0"/>
              </a:rPr>
              <a:t>Very</a:t>
            </a:r>
            <a:r>
              <a:rPr lang="es-CO" sz="1200" dirty="0">
                <a:latin typeface="Book Antiqua" panose="02040602050305030304" pitchFamily="18" charset="0"/>
              </a:rPr>
              <a:t> </a:t>
            </a:r>
            <a:r>
              <a:rPr lang="es-CO" sz="1200" dirty="0" err="1">
                <a:latin typeface="Book Antiqua" panose="02040602050305030304" pitchFamily="18" charset="0"/>
              </a:rPr>
              <a:t>Large</a:t>
            </a:r>
            <a:r>
              <a:rPr lang="es-CO" sz="1200" dirty="0">
                <a:latin typeface="Book Antiqua" panose="02040602050305030304" pitchFamily="18" charset="0"/>
              </a:rPr>
              <a:t> </a:t>
            </a:r>
            <a:r>
              <a:rPr lang="es-CO" sz="1200" dirty="0" err="1">
                <a:latin typeface="Book Antiqua" panose="02040602050305030304" pitchFamily="18" charset="0"/>
              </a:rPr>
              <a:t>Telescope</a:t>
            </a:r>
            <a:r>
              <a:rPr lang="es-CO" sz="1200" dirty="0">
                <a:latin typeface="Book Antiqua" panose="02040602050305030304" pitchFamily="18" charset="0"/>
              </a:rPr>
              <a:t> </a:t>
            </a:r>
            <a:r>
              <a:rPr lang="es-CO" sz="1200" dirty="0" err="1">
                <a:latin typeface="Book Antiqua" panose="02040602050305030304" pitchFamily="18" charset="0"/>
              </a:rPr>
              <a:t>Kinematics</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Omega</a:t>
            </a:r>
          </a:p>
          <a:p>
            <a:r>
              <a:rPr lang="en-US" sz="1200" dirty="0">
                <a:latin typeface="Book Antiqua" panose="02040602050305030304" pitchFamily="18" charset="0"/>
              </a:rPr>
              <a:t>Centauri: Further Support for a Central Black Hole</a:t>
            </a:r>
            <a:endParaRPr sz="1200" dirty="0">
              <a:latin typeface="Book Antiqua" panose="02040602050305030304" pitchFamily="18" charset="0"/>
            </a:endParaRPr>
          </a:p>
        </p:txBody>
      </p:sp>
    </p:spTree>
    <p:extLst>
      <p:ext uri="{BB962C8B-B14F-4D97-AF65-F5344CB8AC3E}">
        <p14:creationId xmlns:p14="http://schemas.microsoft.com/office/powerpoint/2010/main" val="13722051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n 4"/>
          <p:cNvPicPr/>
          <p:nvPr/>
        </p:nvPicPr>
        <p:blipFill>
          <a:blip r:embed="rId2"/>
          <a:stretch>
            <a:fillRect/>
          </a:stretch>
        </p:blipFill>
        <p:spPr>
          <a:xfrm>
            <a:off x="0" y="180"/>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524"/>
            <a:ext cx="9143640" cy="6857729"/>
          </a:xfrm>
          <a:prstGeom prst="rect">
            <a:avLst/>
          </a:prstGeom>
        </p:spPr>
      </p:pic>
      <p:sp>
        <p:nvSpPr>
          <p:cNvPr id="159" name="TextShape 1"/>
          <p:cNvSpPr txBox="1"/>
          <p:nvPr/>
        </p:nvSpPr>
        <p:spPr>
          <a:xfrm>
            <a:off x="311760" y="281820"/>
            <a:ext cx="8520120" cy="572400"/>
          </a:xfrm>
          <a:prstGeom prst="rect">
            <a:avLst/>
          </a:prstGeom>
        </p:spPr>
        <p:txBody>
          <a:bodyPr tIns="91440" bIns="91440"/>
          <a:lstStyle/>
          <a:p>
            <a:pPr algn="ctr">
              <a:lnSpc>
                <a:spcPct val="100000"/>
              </a:lnSpc>
            </a:pPr>
            <a:r>
              <a:rPr lang="es-MX" sz="3200" dirty="0">
                <a:solidFill>
                  <a:srgbClr val="000000"/>
                </a:solidFill>
                <a:latin typeface="Book Antiqua" panose="02040602050305030304" pitchFamily="18" charset="0"/>
                <a:ea typeface="Arial"/>
              </a:rPr>
              <a:t>Gracias por su atención</a:t>
            </a:r>
            <a:endParaRPr dirty="0">
              <a:latin typeface="Book Antiqua" panose="02040602050305030304" pitchFamily="18" charset="0"/>
            </a:endParaRPr>
          </a:p>
        </p:txBody>
      </p:sp>
      <p:sp>
        <p:nvSpPr>
          <p:cNvPr id="160" name="TextShape 2"/>
          <p:cNvSpPr txBox="1"/>
          <p:nvPr/>
        </p:nvSpPr>
        <p:spPr>
          <a:xfrm>
            <a:off x="8472600" y="4663080"/>
            <a:ext cx="548280" cy="393120"/>
          </a:xfrm>
          <a:prstGeom prst="rect">
            <a:avLst/>
          </a:prstGeom>
        </p:spPr>
        <p:txBody>
          <a:bodyPr tIns="91440" bIns="91440" anchor="ctr"/>
          <a:lstStyle/>
          <a:p>
            <a:pPr>
              <a:lnSpc>
                <a:spcPct val="100000"/>
              </a:lnSpc>
            </a:pPr>
            <a:fld id="{5EBDE8B9-E15D-4BA3-9402-3C2661DE8682}" type="slidenum">
              <a:rPr lang="es-MX" sz="1400">
                <a:solidFill>
                  <a:schemeClr val="bg1"/>
                </a:solidFill>
                <a:latin typeface="Arial"/>
                <a:ea typeface="Arial"/>
              </a:rPr>
              <a:t>43</a:t>
            </a:fld>
            <a:endParaRPr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126079"/>
            <a:ext cx="8246613"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Cúmulos </a:t>
            </a:r>
            <a:r>
              <a:rPr lang="es-MX" sz="2400" b="1" dirty="0">
                <a:solidFill>
                  <a:srgbClr val="000000"/>
                </a:solidFill>
                <a:latin typeface="Book Antiqua" panose="02040602050305030304" pitchFamily="18" charset="0"/>
                <a:ea typeface="Arial"/>
              </a:rPr>
              <a:t>Globulares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7" name="TextShape 2"/>
              <p:cNvSpPr txBox="1"/>
              <p:nvPr/>
            </p:nvSpPr>
            <p:spPr>
              <a:xfrm>
                <a:off x="311400" y="664507"/>
                <a:ext cx="8555198" cy="1588014"/>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Sistemas estelares masivos (</a:t>
                </a:r>
                <a14:m>
                  <m:oMath xmlns:m="http://schemas.openxmlformats.org/officeDocument/2006/math">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5</m:t>
                        </m:r>
                      </m:sup>
                    </m:sSup>
                    <m:r>
                      <a:rPr lang="es-CO" sz="1600" b="0" i="1" smtClean="0">
                        <a:solidFill>
                          <a:srgbClr val="000000"/>
                        </a:solidFill>
                        <a:latin typeface="Cambria Math" panose="02040503050406030204" pitchFamily="18" charset="0"/>
                      </a:rPr>
                      <m:t>−</m:t>
                    </m:r>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6</m:t>
                        </m:r>
                      </m:sup>
                    </m:sSup>
                    <m:r>
                      <a:rPr lang="es-CO" sz="1600" b="0" i="1" smtClean="0">
                        <a:solidFill>
                          <a:srgbClr val="000000"/>
                        </a:solidFill>
                        <a:latin typeface="Cambria Math" panose="02040503050406030204" pitchFamily="18" charset="0"/>
                      </a:rPr>
                      <m:t> </m:t>
                    </m:r>
                  </m:oMath>
                </a14:m>
                <a:r>
                  <a:rPr lang="es-MX" sz="1600" dirty="0" smtClean="0">
                    <a:solidFill>
                      <a:srgbClr val="000000"/>
                    </a:solidFill>
                    <a:latin typeface="Book Antiqua" panose="02040602050305030304" pitchFamily="18" charset="0"/>
                    <a:ea typeface="Arial"/>
                  </a:rPr>
                  <a:t>estrellas) ligados gravitacionalmente que tienen unas distribución aproximadamente esférica y que orbitan galaxias.</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Usualmente la mayoría de sus estrellas son viejas y tienen poco gas y polvo. </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Tamaños caracterizados por un </a:t>
                </a:r>
                <a:r>
                  <a:rPr lang="es-CO" sz="1600" dirty="0" err="1" smtClean="0">
                    <a:latin typeface="Book Antiqua" panose="02040602050305030304" pitchFamily="18" charset="0"/>
                  </a:rPr>
                  <a:t>half</a:t>
                </a:r>
                <a:r>
                  <a:rPr lang="es-CO" sz="1600" dirty="0" smtClean="0">
                    <a:latin typeface="Book Antiqua" panose="02040602050305030304" pitchFamily="18" charset="0"/>
                  </a:rPr>
                  <a:t>-light radio de menos de 10 pc.</a:t>
                </a:r>
                <a:endParaRPr sz="1600" dirty="0">
                  <a:latin typeface="Book Antiqua" panose="02040602050305030304" pitchFamily="18" charset="0"/>
                </a:endParaRPr>
              </a:p>
            </p:txBody>
          </p:sp>
        </mc:Choice>
        <mc:Fallback xmlns="">
          <p:sp>
            <p:nvSpPr>
              <p:cNvPr id="7" name="TextShape 2"/>
              <p:cNvSpPr txBox="1">
                <a:spLocks noRot="1" noChangeAspect="1" noMove="1" noResize="1" noEditPoints="1" noAdjustHandles="1" noChangeArrowheads="1" noChangeShapeType="1" noTextEdit="1"/>
              </p:cNvSpPr>
              <p:nvPr/>
            </p:nvSpPr>
            <p:spPr>
              <a:xfrm>
                <a:off x="311400" y="664507"/>
                <a:ext cx="8555198" cy="1588014"/>
              </a:xfrm>
              <a:prstGeom prst="rect">
                <a:avLst/>
              </a:prstGeom>
              <a:blipFill rotWithShape="0">
                <a:blip r:embed="rId3"/>
                <a:stretch>
                  <a:fillRect l="-285" b="-5747"/>
                </a:stretch>
              </a:blipFill>
            </p:spPr>
            <p:txBody>
              <a:bodyPr/>
              <a:lstStyle/>
              <a:p>
                <a:r>
                  <a:rPr lang="es-CO">
                    <a:noFill/>
                  </a:rPr>
                  <a:t> </a:t>
                </a:r>
              </a:p>
            </p:txBody>
          </p:sp>
        </mc:Fallback>
      </mc:AlternateContent>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557" y="2505029"/>
            <a:ext cx="6879245" cy="22625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5</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729646" y="4767584"/>
            <a:ext cx="7685068" cy="30777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Cúmulos Globulares M4, Omega </a:t>
            </a:r>
            <a:r>
              <a:rPr lang="es-MX" sz="1400" i="1" dirty="0" err="1" smtClean="0">
                <a:solidFill>
                  <a:srgbClr val="000000"/>
                </a:solidFill>
                <a:latin typeface="Book Antiqua" panose="02040602050305030304" pitchFamily="18" charset="0"/>
                <a:ea typeface="Arial"/>
              </a:rPr>
              <a:t>Centauri</a:t>
            </a:r>
            <a:r>
              <a:rPr lang="es-MX" sz="1400" i="1" dirty="0" smtClean="0">
                <a:solidFill>
                  <a:srgbClr val="000000"/>
                </a:solidFill>
                <a:latin typeface="Book Antiqua" panose="02040602050305030304" pitchFamily="18" charset="0"/>
                <a:ea typeface="Arial"/>
              </a:rPr>
              <a:t> y M80. Tomada del HST </a:t>
            </a:r>
            <a:r>
              <a:rPr lang="es-MX" sz="1400" i="1" dirty="0" err="1" smtClean="0">
                <a:solidFill>
                  <a:srgbClr val="000000"/>
                </a:solidFill>
                <a:latin typeface="Book Antiqua" panose="02040602050305030304" pitchFamily="18" charset="0"/>
                <a:ea typeface="Arial"/>
              </a:rPr>
              <a:t>database</a:t>
            </a:r>
            <a:endParaRPr lang="es-CO" sz="1400" i="1" dirty="0"/>
          </a:p>
        </p:txBody>
      </p:sp>
    </p:spTree>
    <p:extLst>
      <p:ext uri="{BB962C8B-B14F-4D97-AF65-F5344CB8AC3E}">
        <p14:creationId xmlns:p14="http://schemas.microsoft.com/office/powerpoint/2010/main" val="40098351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234709"/>
            <a:ext cx="8246613"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Estrellas en los Cúmulos </a:t>
            </a:r>
            <a:r>
              <a:rPr lang="es-MX" sz="2400" b="1" dirty="0">
                <a:solidFill>
                  <a:srgbClr val="000000"/>
                </a:solidFill>
                <a:latin typeface="Book Antiqua" panose="02040602050305030304" pitchFamily="18" charset="0"/>
                <a:ea typeface="Arial"/>
              </a:rPr>
              <a:t>Globulares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400" y="993807"/>
            <a:ext cx="5233599" cy="3679547"/>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solidFill>
                  <a:srgbClr val="000000"/>
                </a:solidFill>
                <a:latin typeface="Book Antiqua" panose="02040602050305030304" pitchFamily="18" charset="0"/>
                <a:ea typeface="Arial"/>
              </a:rPr>
              <a:t>En su mayoría, la metalicidad de las estrellas es baja (predominantemente solo una generación de estrellas viejas)</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Son relativamente densos comparados con el vecindario solar.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Alta dispersión de velocidades en las  regiones interna.</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Como la mayoría de sus estrellas están en la misma etapa de evolución, se sugiere que todas pertenecen a la misma generación.</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p:txBody>
      </p:sp>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6</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5661048" y="4085318"/>
            <a:ext cx="3442021" cy="95410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Histograma de metalicidad, región azul para estrellas de cúmulos globulares y la región azul para estrellas del vecindario solar. </a:t>
            </a:r>
            <a:r>
              <a:rPr lang="es-MX" sz="1400" i="1" dirty="0" err="1" smtClean="0">
                <a:solidFill>
                  <a:srgbClr val="000000"/>
                </a:solidFill>
                <a:latin typeface="Book Antiqua" panose="02040602050305030304" pitchFamily="18" charset="0"/>
                <a:ea typeface="Arial"/>
              </a:rPr>
              <a:t>Casuso</a:t>
            </a:r>
            <a:r>
              <a:rPr lang="es-MX" sz="1400" i="1" dirty="0" smtClean="0">
                <a:solidFill>
                  <a:srgbClr val="000000"/>
                </a:solidFill>
                <a:latin typeface="Book Antiqua" panose="02040602050305030304" pitchFamily="18" charset="0"/>
                <a:ea typeface="Arial"/>
              </a:rPr>
              <a:t> &amp; </a:t>
            </a:r>
            <a:r>
              <a:rPr lang="es-MX" sz="1400" i="1" dirty="0" err="1" smtClean="0">
                <a:solidFill>
                  <a:srgbClr val="000000"/>
                </a:solidFill>
                <a:latin typeface="Book Antiqua" panose="02040602050305030304" pitchFamily="18" charset="0"/>
                <a:ea typeface="Arial"/>
              </a:rPr>
              <a:t>Beckman</a:t>
            </a:r>
            <a:r>
              <a:rPr lang="es-MX" sz="1400" i="1" dirty="0" smtClean="0">
                <a:solidFill>
                  <a:srgbClr val="000000"/>
                </a:solidFill>
                <a:latin typeface="Book Antiqua" panose="02040602050305030304" pitchFamily="18" charset="0"/>
                <a:ea typeface="Arial"/>
              </a:rPr>
              <a:t> (1991)</a:t>
            </a:r>
            <a:endParaRPr lang="es-CO" sz="1400" i="1"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280" y="959963"/>
            <a:ext cx="3077559" cy="3018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024946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35064" y="380496"/>
            <a:ext cx="3239804"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Distribución espacial</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pic>
        <p:nvPicPr>
          <p:cNvPr id="100" name="Imagen 1"/>
          <p:cNvPicPr/>
          <p:nvPr/>
        </p:nvPicPr>
        <p:blipFill>
          <a:blip r:embed="rId3"/>
          <a:stretch>
            <a:fillRect/>
          </a:stretch>
        </p:blipFill>
        <p:spPr>
          <a:xfrm>
            <a:off x="3909572" y="535909"/>
            <a:ext cx="5003684" cy="37278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472600" y="4663080"/>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7</a:t>
            </a:fld>
            <a:endParaRPr dirty="0"/>
          </a:p>
        </p:txBody>
      </p:sp>
      <p:sp>
        <p:nvSpPr>
          <p:cNvPr id="7" name="TextShape 2"/>
          <p:cNvSpPr txBox="1"/>
          <p:nvPr/>
        </p:nvSpPr>
        <p:spPr>
          <a:xfrm>
            <a:off x="311760" y="914400"/>
            <a:ext cx="2975970" cy="3863083"/>
          </a:xfrm>
          <a:prstGeom prst="rect">
            <a:avLst/>
          </a:prstGeom>
        </p:spPr>
        <p:txBody>
          <a:bodyPr tIns="91440" bIns="91440"/>
          <a:lstStyle/>
          <a:p>
            <a:pPr marL="285750" indent="-285750">
              <a:lnSpc>
                <a:spcPct val="100000"/>
              </a:lnSpc>
              <a:buFontTx/>
              <a:buChar char="-"/>
            </a:pPr>
            <a:endParaRPr dirty="0">
              <a:latin typeface="Book Antiqua" panose="02040602050305030304" pitchFamily="18" charset="0"/>
            </a:endParaRPr>
          </a:p>
        </p:txBody>
      </p:sp>
      <p:sp>
        <p:nvSpPr>
          <p:cNvPr id="9"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10" name="TextShape 1"/>
          <p:cNvSpPr txBox="1"/>
          <p:nvPr/>
        </p:nvSpPr>
        <p:spPr>
          <a:xfrm>
            <a:off x="167920" y="1152360"/>
            <a:ext cx="3467511" cy="370728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Se han observado más de 160 cúmulos en la Vía Láctea.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Andrómeda podría contener hasta 500 cúmulos globulares y la gigante M87 podría tener miles.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mayor densidad de cúmulos cerca al bulbo de la galaxia.</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ndParaRPr>
          </a:p>
          <a:p>
            <a:pPr>
              <a:lnSpc>
                <a:spcPct val="100000"/>
              </a:lnSpc>
            </a:pPr>
            <a:endParaRPr dirty="0">
              <a:latin typeface="Book Antiqua" panose="02040602050305030304" pitchFamily="18" charset="0"/>
            </a:endParaRPr>
          </a:p>
        </p:txBody>
      </p:sp>
      <p:sp>
        <p:nvSpPr>
          <p:cNvPr id="12" name="TextShape 1"/>
          <p:cNvSpPr txBox="1"/>
          <p:nvPr/>
        </p:nvSpPr>
        <p:spPr>
          <a:xfrm>
            <a:off x="4272321" y="4328983"/>
            <a:ext cx="4474419"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Distribución algunos cúmulos globulares en la Vía Láctea. Larry </a:t>
            </a:r>
            <a:r>
              <a:rPr lang="es-MX" sz="1400" i="1" dirty="0" err="1" smtClean="0">
                <a:solidFill>
                  <a:srgbClr val="000000"/>
                </a:solidFill>
                <a:latin typeface="Book Antiqua" panose="02040602050305030304" pitchFamily="18" charset="0"/>
                <a:ea typeface="Arial"/>
              </a:rPr>
              <a:t>McNish</a:t>
            </a:r>
            <a:r>
              <a:rPr lang="es-MX" sz="1400" i="1" dirty="0" smtClean="0">
                <a:solidFill>
                  <a:srgbClr val="000000"/>
                </a:solidFill>
                <a:latin typeface="Book Antiqua" panose="02040602050305030304" pitchFamily="18" charset="0"/>
                <a:ea typeface="Arial"/>
              </a:rPr>
              <a:t>, </a:t>
            </a:r>
            <a:r>
              <a:rPr lang="es-MX" sz="1400" i="1" dirty="0" err="1" smtClean="0">
                <a:solidFill>
                  <a:srgbClr val="000000"/>
                </a:solidFill>
                <a:latin typeface="Book Antiqua" panose="02040602050305030304" pitchFamily="18" charset="0"/>
                <a:ea typeface="Arial"/>
              </a:rPr>
              <a:t>McMaster</a:t>
            </a:r>
            <a:r>
              <a:rPr lang="es-MX" sz="1400" i="1" dirty="0" smtClean="0">
                <a:solidFill>
                  <a:srgbClr val="000000"/>
                </a:solidFill>
                <a:latin typeface="Book Antiqua" panose="02040602050305030304" pitchFamily="18" charset="0"/>
                <a:ea typeface="Arial"/>
              </a:rPr>
              <a:t> University 2007</a:t>
            </a:r>
            <a:r>
              <a:rPr lang="es-MX" sz="1400" dirty="0" smtClean="0">
                <a:solidFill>
                  <a:srgbClr val="000000"/>
                </a:solidFill>
                <a:latin typeface="Book Antiqua" panose="02040602050305030304" pitchFamily="18" charset="0"/>
                <a:ea typeface="Arial"/>
              </a:rPr>
              <a:t>.</a:t>
            </a:r>
            <a:endParaRPr sz="1400"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761" y="274155"/>
            <a:ext cx="4054756"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Órbitas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760" y="1078788"/>
            <a:ext cx="4383530" cy="3815916"/>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Altas velocidades relativas de hasta 100 km/s con respecto al Sistema Solar.</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buFont typeface="Wingdings" panose="05000000000000000000" pitchFamily="2" charset="2"/>
              <a:buChar char="ü"/>
            </a:pPr>
            <a:r>
              <a:rPr lang="es-MX" dirty="0">
                <a:solidFill>
                  <a:srgbClr val="000000"/>
                </a:solidFill>
                <a:latin typeface="Book Antiqua" panose="02040602050305030304" pitchFamily="18" charset="0"/>
                <a:ea typeface="Arial"/>
              </a:rPr>
              <a:t>Ó</a:t>
            </a:r>
            <a:r>
              <a:rPr lang="es-MX" dirty="0" smtClean="0">
                <a:solidFill>
                  <a:srgbClr val="000000"/>
                </a:solidFill>
                <a:latin typeface="Book Antiqua" panose="02040602050305030304" pitchFamily="18" charset="0"/>
                <a:ea typeface="Arial"/>
              </a:rPr>
              <a:t>rbitas </a:t>
            </a:r>
            <a:r>
              <a:rPr lang="es-MX" dirty="0">
                <a:solidFill>
                  <a:srgbClr val="000000"/>
                </a:solidFill>
                <a:latin typeface="Book Antiqua" panose="02040602050305030304" pitchFamily="18" charset="0"/>
                <a:ea typeface="Arial"/>
              </a:rPr>
              <a:t>altamente excéntricas alrededor del centro de la galaxia del orden de decenas de </a:t>
            </a:r>
            <a:r>
              <a:rPr lang="es-MX" dirty="0" err="1" smtClean="0">
                <a:solidFill>
                  <a:srgbClr val="000000"/>
                </a:solidFill>
                <a:latin typeface="Book Antiqua" panose="02040602050305030304" pitchFamily="18" charset="0"/>
                <a:ea typeface="Arial"/>
              </a:rPr>
              <a:t>kpc</a:t>
            </a:r>
            <a:r>
              <a:rPr lang="es-MX" dirty="0" smtClean="0">
                <a:solidFill>
                  <a:srgbClr val="000000"/>
                </a:solidFill>
                <a:latin typeface="Book Antiqua" panose="02040602050305030304" pitchFamily="18" charset="0"/>
                <a:ea typeface="Arial"/>
              </a:rPr>
              <a:t>.</a:t>
            </a:r>
          </a:p>
          <a:p>
            <a:pPr marL="285750" indent="-285750">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buFont typeface="Wingdings" panose="05000000000000000000" pitchFamily="2" charset="2"/>
              <a:buChar char="ü"/>
            </a:pPr>
            <a:r>
              <a:rPr lang="es-MX" dirty="0" smtClean="0">
                <a:solidFill>
                  <a:srgbClr val="000000"/>
                </a:solidFill>
                <a:latin typeface="Book Antiqua" panose="02040602050305030304" pitchFamily="18" charset="0"/>
                <a:ea typeface="Arial"/>
              </a:rPr>
              <a:t>El paso de los cúmulos por el disco galáctico podría generar </a:t>
            </a:r>
            <a:r>
              <a:rPr lang="es-MX" dirty="0" err="1" smtClean="0">
                <a:solidFill>
                  <a:srgbClr val="000000"/>
                </a:solidFill>
                <a:latin typeface="Book Antiqua" panose="02040602050305030304" pitchFamily="18" charset="0"/>
                <a:ea typeface="Arial"/>
              </a:rPr>
              <a:t>Starbursts</a:t>
            </a:r>
            <a:r>
              <a:rPr lang="es-MX" dirty="0" smtClean="0">
                <a:solidFill>
                  <a:srgbClr val="000000"/>
                </a:solidFill>
                <a:latin typeface="Book Antiqua" panose="02040602050305030304" pitchFamily="18" charset="0"/>
                <a:ea typeface="Arial"/>
              </a:rPr>
              <a:t> y enriquecimiento de metales en estos sistemas estelares.</a:t>
            </a:r>
            <a:endParaRPr lang="es-MX" dirty="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dirty="0">
              <a:latin typeface="Book Antiqua" panose="02040602050305030304" pitchFamily="18"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164" y="401848"/>
            <a:ext cx="3661559" cy="38639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558583" y="469814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8</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9" name="TextShape 1"/>
          <p:cNvSpPr txBox="1"/>
          <p:nvPr/>
        </p:nvSpPr>
        <p:spPr>
          <a:xfrm>
            <a:off x="5207658" y="4364047"/>
            <a:ext cx="3588570"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Ilustración de las órbitas de cúmulos globulares en nuestra galaxia. </a:t>
            </a:r>
            <a:r>
              <a:rPr lang="es-MX" sz="1400" i="1" dirty="0" err="1" smtClean="0">
                <a:solidFill>
                  <a:srgbClr val="000000"/>
                </a:solidFill>
                <a:latin typeface="Book Antiqua" panose="02040602050305030304" pitchFamily="18" charset="0"/>
                <a:ea typeface="Arial"/>
              </a:rPr>
              <a:t>Oregon</a:t>
            </a:r>
            <a:r>
              <a:rPr lang="es-MX" sz="1400" i="1" dirty="0" smtClean="0">
                <a:solidFill>
                  <a:srgbClr val="000000"/>
                </a:solidFill>
                <a:latin typeface="Book Antiqua" panose="02040602050305030304" pitchFamily="18" charset="0"/>
                <a:ea typeface="Arial"/>
              </a:rPr>
              <a:t> University</a:t>
            </a:r>
            <a:endParaRPr sz="1400" i="1" dirty="0">
              <a:latin typeface="Book Antiqua" panose="02040602050305030304" pitchFamily="18" charset="0"/>
            </a:endParaRPr>
          </a:p>
        </p:txBody>
      </p:sp>
    </p:spTree>
    <p:extLst>
      <p:ext uri="{BB962C8B-B14F-4D97-AF65-F5344CB8AC3E}">
        <p14:creationId xmlns:p14="http://schemas.microsoft.com/office/powerpoint/2010/main" val="4246762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158760"/>
                <a:ext cx="3464114"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3.</a:t>
                </a:r>
                <a:r>
                  <a:rPr lang="es-MX" sz="2800" b="1" dirty="0" smtClean="0">
                    <a:solidFill>
                      <a:srgbClr val="000000"/>
                    </a:solidFill>
                    <a:latin typeface="Book Antiqua" panose="02040602050305030304" pitchFamily="18" charset="0"/>
                    <a:ea typeface="Arial"/>
                  </a:rPr>
                  <a:t> </a:t>
                </a:r>
                <a14:m>
                  <m:oMath xmlns:m="http://schemas.openxmlformats.org/officeDocument/2006/math">
                    <m:r>
                      <a:rPr lang="es-MX" sz="2800" b="1" i="1" smtClean="0">
                        <a:solidFill>
                          <a:srgbClr val="000000"/>
                        </a:solidFill>
                        <a:latin typeface="Cambria Math" panose="02040503050406030204" pitchFamily="18" charset="0"/>
                        <a:ea typeface="Cambria Math" panose="02040503050406030204" pitchFamily="18" charset="0"/>
                      </a:rPr>
                      <m:t>𝝎</m:t>
                    </m:r>
                  </m:oMath>
                </a14:m>
                <a:r>
                  <a:rPr lang="es-MX" sz="2800" b="1" dirty="0" smtClean="0">
                    <a:solidFill>
                      <a:srgbClr val="000000"/>
                    </a:solidFill>
                    <a:latin typeface="Crimson Text"/>
                    <a:ea typeface="Arial"/>
                  </a:rPr>
                  <a:t> </a:t>
                </a:r>
                <a:r>
                  <a:rPr lang="es-MX" sz="2800" b="1" dirty="0" smtClean="0">
                    <a:solidFill>
                      <a:srgbClr val="000000"/>
                    </a:solidFill>
                    <a:latin typeface="Book Antiqua" panose="02040602050305030304" pitchFamily="18" charset="0"/>
                    <a:ea typeface="Arial"/>
                  </a:rPr>
                  <a:t>Centauri</a:t>
                </a:r>
                <a:endParaRPr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158760"/>
                <a:ext cx="3464114" cy="572400"/>
              </a:xfrm>
              <a:prstGeom prst="rect">
                <a:avLst/>
              </a:prstGeom>
              <a:blipFill rotWithShape="0">
                <a:blip r:embed="rId3"/>
                <a:stretch>
                  <a:fillRect t="-3191" b="-28723"/>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93" name="TextShape 3"/>
          <p:cNvSpPr txBox="1"/>
          <p:nvPr/>
        </p:nvSpPr>
        <p:spPr>
          <a:xfrm>
            <a:off x="311760" y="1152360"/>
            <a:ext cx="2872800" cy="3717000"/>
          </a:xfrm>
          <a:prstGeom prst="rect">
            <a:avLst/>
          </a:prstGeom>
        </p:spPr>
        <p:txBody>
          <a:bodyPr tIns="91440" bIns="91440"/>
          <a:lstStyle/>
          <a:p>
            <a:endParaRPr/>
          </a:p>
        </p:txBody>
      </p:sp>
      <p:pic>
        <p:nvPicPr>
          <p:cNvPr id="95" name="Imagen 1"/>
          <p:cNvPicPr/>
          <p:nvPr/>
        </p:nvPicPr>
        <p:blipFill>
          <a:blip r:embed="rId4"/>
          <a:stretch>
            <a:fillRect/>
          </a:stretch>
        </p:blipFill>
        <p:spPr>
          <a:xfrm>
            <a:off x="4109576" y="201669"/>
            <a:ext cx="4859676" cy="42597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xmlns:a14="http://schemas.microsoft.com/office/drawing/2010/main">
        <mc:Choice Requires="a14">
          <p:sp>
            <p:nvSpPr>
              <p:cNvPr id="8" name="TextShape 2"/>
              <p:cNvSpPr txBox="1"/>
              <p:nvPr/>
            </p:nvSpPr>
            <p:spPr>
              <a:xfrm>
                <a:off x="82193" y="991440"/>
                <a:ext cx="3852995" cy="417780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El cúmulo globular más grande y masivo de la Vía Láctea.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Tamaño angular de unos 50 minutos de arco (más grande que la luna).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Localizado a unos 4.8 </a:t>
                </a:r>
                <a:r>
                  <a:rPr lang="es-MX" dirty="0" err="1">
                    <a:solidFill>
                      <a:srgbClr val="000000"/>
                    </a:solidFill>
                    <a:latin typeface="Book Antiqua" panose="02040602050305030304" pitchFamily="18" charset="0"/>
                  </a:rPr>
                  <a:t>k</a:t>
                </a:r>
                <a:r>
                  <a:rPr lang="es-MX" dirty="0" err="1" smtClean="0">
                    <a:solidFill>
                      <a:srgbClr val="000000"/>
                    </a:solidFill>
                    <a:latin typeface="Book Antiqua" panose="02040602050305030304" pitchFamily="18" charset="0"/>
                  </a:rPr>
                  <a:t>pc</a:t>
                </a:r>
                <a:r>
                  <a:rPr lang="es-MX" dirty="0" smtClean="0">
                    <a:solidFill>
                      <a:srgbClr val="000000"/>
                    </a:solidFill>
                    <a:latin typeface="Book Antiqua" panose="02040602050305030304" pitchFamily="18" charset="0"/>
                  </a:rPr>
                  <a:t> del Sol.</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En la constelación del centauro, que se ve con facilidad en el sur identificando a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𝛼</m:t>
                    </m:r>
                  </m:oMath>
                </a14:m>
                <a:r>
                  <a:rPr lang="es-CO" dirty="0" smtClean="0">
                    <a:latin typeface="Book Antiqua" panose="02040602050305030304" pitchFamily="18" charset="0"/>
                  </a:rPr>
                  <a:t> Centauri.</a:t>
                </a:r>
                <a:endParaRPr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82193" y="991440"/>
                <a:ext cx="3852995" cy="4177800"/>
              </a:xfrm>
              <a:prstGeom prst="rect">
                <a:avLst/>
              </a:prstGeom>
              <a:blipFill rotWithShape="0">
                <a:blip r:embed="rId5"/>
                <a:stretch>
                  <a:fillRect l="-948" r="-2686"/>
                </a:stretch>
              </a:blipFill>
            </p:spPr>
            <p:txBody>
              <a:bodyPr/>
              <a:lstStyle/>
              <a:p>
                <a:r>
                  <a:rPr lang="es-CO">
                    <a:noFill/>
                  </a:rPr>
                  <a:t> </a:t>
                </a:r>
              </a:p>
            </p:txBody>
          </p:sp>
        </mc:Fallback>
      </mc:AlternateContent>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9</a:t>
            </a:fld>
            <a:endParaRPr dirty="0"/>
          </a:p>
        </p:txBody>
      </p:sp>
      <p:sp>
        <p:nvSpPr>
          <p:cNvPr id="2" name="Rectángulo 1"/>
          <p:cNvSpPr/>
          <p:nvPr/>
        </p:nvSpPr>
        <p:spPr>
          <a:xfrm>
            <a:off x="4448880" y="4479200"/>
            <a:ext cx="4572000" cy="523220"/>
          </a:xfrm>
          <a:prstGeom prst="rect">
            <a:avLst/>
          </a:prstGeom>
        </p:spPr>
        <p:txBody>
          <a:bodyPr>
            <a:spAutoFit/>
          </a:bodyPr>
          <a:lstStyle/>
          <a:p>
            <a:pPr algn="ctr">
              <a:lnSpc>
                <a:spcPct val="100000"/>
              </a:lnSpc>
            </a:pPr>
            <a:r>
              <a:rPr lang="es-MX" sz="1400" i="1" dirty="0" smtClean="0">
                <a:solidFill>
                  <a:srgbClr val="000000"/>
                </a:solidFill>
                <a:latin typeface="Book Antiqua" panose="02040602050305030304" pitchFamily="18" charset="0"/>
                <a:ea typeface="Arial"/>
              </a:rPr>
              <a:t>Omega </a:t>
            </a:r>
            <a:r>
              <a:rPr lang="es-MX" sz="1400" i="1" dirty="0" err="1" smtClean="0">
                <a:solidFill>
                  <a:srgbClr val="000000"/>
                </a:solidFill>
                <a:latin typeface="Book Antiqua" panose="02040602050305030304" pitchFamily="18" charset="0"/>
                <a:ea typeface="Arial"/>
              </a:rPr>
              <a:t>Centauri</a:t>
            </a:r>
            <a:r>
              <a:rPr lang="es-MX" sz="1400" i="1" dirty="0" smtClean="0">
                <a:solidFill>
                  <a:srgbClr val="000000"/>
                </a:solidFill>
                <a:latin typeface="Book Antiqua" panose="02040602050305030304" pitchFamily="18" charset="0"/>
                <a:ea typeface="Arial"/>
              </a:rPr>
              <a:t>, hecha con los filtros B, V e I por el observatorio La Silla, de la ESO </a:t>
            </a:r>
            <a:endParaRPr lang="es-MX" sz="1400" i="1" dirty="0">
              <a:solidFill>
                <a:srgbClr val="000000"/>
              </a:solidFill>
              <a:latin typeface="Book Antiqua" panose="02040602050305030304" pitchFamily="18" charset="0"/>
              <a:ea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2123</TotalTime>
  <Words>3047</Words>
  <Application>Microsoft Office PowerPoint</Application>
  <PresentationFormat>Presentación en pantalla (16:9)</PresentationFormat>
  <Paragraphs>787</Paragraphs>
  <Slides>43</Slides>
  <Notes>1</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43</vt:i4>
      </vt:variant>
    </vt:vector>
  </HeadingPairs>
  <TitlesOfParts>
    <vt:vector size="53" baseType="lpstr">
      <vt:lpstr>Arial</vt:lpstr>
      <vt:lpstr>Book Antiqua</vt:lpstr>
      <vt:lpstr>Calibri</vt:lpstr>
      <vt:lpstr>Cambria Math</vt:lpstr>
      <vt:lpstr>Crimson Text</vt:lpstr>
      <vt:lpstr>DejaVu Sans</vt:lpstr>
      <vt:lpstr>StarSymbol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Juan Manuel Espejo Salcedo</cp:lastModifiedBy>
  <cp:revision>150</cp:revision>
  <cp:lastPrinted>2016-06-01T01:17:01Z</cp:lastPrinted>
  <dcterms:modified xsi:type="dcterms:W3CDTF">2016-06-01T04:26:18Z</dcterms:modified>
</cp:coreProperties>
</file>